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6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7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8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9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10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11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12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13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14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15.xml" ContentType="application/vnd.openxmlformats-officedocument.theme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6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4" r:id="rId2"/>
    <p:sldMasterId id="2147483676" r:id="rId3"/>
    <p:sldMasterId id="2147483688" r:id="rId4"/>
    <p:sldMasterId id="2147483700" r:id="rId5"/>
    <p:sldMasterId id="2147483712" r:id="rId6"/>
    <p:sldMasterId id="2147483724" r:id="rId7"/>
    <p:sldMasterId id="2147483736" r:id="rId8"/>
    <p:sldMasterId id="2147483748" r:id="rId9"/>
    <p:sldMasterId id="2147483760" r:id="rId10"/>
    <p:sldMasterId id="2147483784" r:id="rId11"/>
    <p:sldMasterId id="2147483796" r:id="rId12"/>
    <p:sldMasterId id="2147483832" r:id="rId13"/>
    <p:sldMasterId id="2147483844" r:id="rId14"/>
    <p:sldMasterId id="2147483856" r:id="rId15"/>
    <p:sldMasterId id="2147483868" r:id="rId16"/>
    <p:sldMasterId id="2147483880" r:id="rId17"/>
  </p:sldMasterIdLst>
  <p:notesMasterIdLst>
    <p:notesMasterId r:id="rId237"/>
  </p:notesMasterIdLst>
  <p:sldIdLst>
    <p:sldId id="529" r:id="rId18"/>
    <p:sldId id="821" r:id="rId19"/>
    <p:sldId id="549" r:id="rId20"/>
    <p:sldId id="550" r:id="rId21"/>
    <p:sldId id="551" r:id="rId22"/>
    <p:sldId id="552" r:id="rId23"/>
    <p:sldId id="555" r:id="rId24"/>
    <p:sldId id="556" r:id="rId25"/>
    <p:sldId id="557" r:id="rId26"/>
    <p:sldId id="558" r:id="rId27"/>
    <p:sldId id="581" r:id="rId28"/>
    <p:sldId id="582" r:id="rId29"/>
    <p:sldId id="531" r:id="rId30"/>
    <p:sldId id="532" r:id="rId31"/>
    <p:sldId id="559" r:id="rId32"/>
    <p:sldId id="534" r:id="rId33"/>
    <p:sldId id="535" r:id="rId34"/>
    <p:sldId id="536" r:id="rId35"/>
    <p:sldId id="691" r:id="rId36"/>
    <p:sldId id="692" r:id="rId37"/>
    <p:sldId id="717" r:id="rId38"/>
    <p:sldId id="718" r:id="rId39"/>
    <p:sldId id="719" r:id="rId40"/>
    <p:sldId id="690" r:id="rId41"/>
    <p:sldId id="680" r:id="rId42"/>
    <p:sldId id="681" r:id="rId43"/>
    <p:sldId id="576" r:id="rId44"/>
    <p:sldId id="577" r:id="rId45"/>
    <p:sldId id="720" r:id="rId46"/>
    <p:sldId id="721" r:id="rId47"/>
    <p:sldId id="578" r:id="rId48"/>
    <p:sldId id="580" r:id="rId49"/>
    <p:sldId id="689" r:id="rId50"/>
    <p:sldId id="796" r:id="rId51"/>
    <p:sldId id="797" r:id="rId52"/>
    <p:sldId id="572" r:id="rId53"/>
    <p:sldId id="573" r:id="rId54"/>
    <p:sldId id="668" r:id="rId55"/>
    <p:sldId id="583" r:id="rId56"/>
    <p:sldId id="584" r:id="rId57"/>
    <p:sldId id="585" r:id="rId58"/>
    <p:sldId id="586" r:id="rId59"/>
    <p:sldId id="587" r:id="rId60"/>
    <p:sldId id="588" r:id="rId61"/>
    <p:sldId id="589" r:id="rId62"/>
    <p:sldId id="590" r:id="rId63"/>
    <p:sldId id="622" r:id="rId64"/>
    <p:sldId id="731" r:id="rId65"/>
    <p:sldId id="732" r:id="rId66"/>
    <p:sldId id="733" r:id="rId67"/>
    <p:sldId id="734" r:id="rId68"/>
    <p:sldId id="735" r:id="rId69"/>
    <p:sldId id="736" r:id="rId70"/>
    <p:sldId id="737" r:id="rId71"/>
    <p:sldId id="738" r:id="rId72"/>
    <p:sldId id="739" r:id="rId73"/>
    <p:sldId id="740" r:id="rId74"/>
    <p:sldId id="741" r:id="rId75"/>
    <p:sldId id="625" r:id="rId76"/>
    <p:sldId id="650" r:id="rId77"/>
    <p:sldId id="651" r:id="rId78"/>
    <p:sldId id="652" r:id="rId79"/>
    <p:sldId id="841" r:id="rId80"/>
    <p:sldId id="654" r:id="rId81"/>
    <p:sldId id="655" r:id="rId82"/>
    <p:sldId id="623" r:id="rId83"/>
    <p:sldId id="828" r:id="rId84"/>
    <p:sldId id="829" r:id="rId85"/>
    <p:sldId id="830" r:id="rId86"/>
    <p:sldId id="626" r:id="rId87"/>
    <p:sldId id="665" r:id="rId88"/>
    <p:sldId id="666" r:id="rId89"/>
    <p:sldId id="667" r:id="rId90"/>
    <p:sldId id="624" r:id="rId91"/>
    <p:sldId id="825" r:id="rId92"/>
    <p:sldId id="826" r:id="rId93"/>
    <p:sldId id="827" r:id="rId94"/>
    <p:sldId id="601" r:id="rId95"/>
    <p:sldId id="834" r:id="rId96"/>
    <p:sldId id="835" r:id="rId97"/>
    <p:sldId id="836" r:id="rId98"/>
    <p:sldId id="837" r:id="rId99"/>
    <p:sldId id="838" r:id="rId100"/>
    <p:sldId id="839" r:id="rId101"/>
    <p:sldId id="840" r:id="rId102"/>
    <p:sldId id="627" r:id="rId103"/>
    <p:sldId id="822" r:id="rId104"/>
    <p:sldId id="823" r:id="rId105"/>
    <p:sldId id="824" r:id="rId106"/>
    <p:sldId id="591" r:id="rId107"/>
    <p:sldId id="628" r:id="rId108"/>
    <p:sldId id="742" r:id="rId109"/>
    <p:sldId id="743" r:id="rId110"/>
    <p:sldId id="744" r:id="rId111"/>
    <p:sldId id="745" r:id="rId112"/>
    <p:sldId id="746" r:id="rId113"/>
    <p:sldId id="747" r:id="rId114"/>
    <p:sldId id="748" r:id="rId115"/>
    <p:sldId id="749" r:id="rId116"/>
    <p:sldId id="750" r:id="rId117"/>
    <p:sldId id="751" r:id="rId118"/>
    <p:sldId id="752" r:id="rId119"/>
    <p:sldId id="629" r:id="rId120"/>
    <p:sldId id="656" r:id="rId121"/>
    <p:sldId id="657" r:id="rId122"/>
    <p:sldId id="842" r:id="rId123"/>
    <p:sldId id="843" r:id="rId124"/>
    <p:sldId id="630" r:id="rId125"/>
    <p:sldId id="831" r:id="rId126"/>
    <p:sldId id="832" r:id="rId127"/>
    <p:sldId id="632" r:id="rId128"/>
    <p:sldId id="833" r:id="rId129"/>
    <p:sldId id="592" r:id="rId130"/>
    <p:sldId id="635" r:id="rId131"/>
    <p:sldId id="753" r:id="rId132"/>
    <p:sldId id="754" r:id="rId133"/>
    <p:sldId id="755" r:id="rId134"/>
    <p:sldId id="756" r:id="rId135"/>
    <p:sldId id="757" r:id="rId136"/>
    <p:sldId id="758" r:id="rId137"/>
    <p:sldId id="759" r:id="rId138"/>
    <p:sldId id="761" r:id="rId139"/>
    <p:sldId id="636" r:id="rId140"/>
    <p:sldId id="707" r:id="rId141"/>
    <p:sldId id="711" r:id="rId142"/>
    <p:sldId id="712" r:id="rId143"/>
    <p:sldId id="715" r:id="rId144"/>
    <p:sldId id="716" r:id="rId145"/>
    <p:sldId id="713" r:id="rId146"/>
    <p:sldId id="722" r:id="rId147"/>
    <p:sldId id="723" r:id="rId148"/>
    <p:sldId id="728" r:id="rId149"/>
    <p:sldId id="725" r:id="rId150"/>
    <p:sldId id="724" r:id="rId151"/>
    <p:sldId id="726" r:id="rId152"/>
    <p:sldId id="727" r:id="rId153"/>
    <p:sldId id="729" r:id="rId154"/>
    <p:sldId id="730" r:id="rId155"/>
    <p:sldId id="637" r:id="rId156"/>
    <p:sldId id="770" r:id="rId157"/>
    <p:sldId id="771" r:id="rId158"/>
    <p:sldId id="772" r:id="rId159"/>
    <p:sldId id="773" r:id="rId160"/>
    <p:sldId id="774" r:id="rId161"/>
    <p:sldId id="775" r:id="rId162"/>
    <p:sldId id="776" r:id="rId163"/>
    <p:sldId id="777" r:id="rId164"/>
    <p:sldId id="778" r:id="rId165"/>
    <p:sldId id="779" r:id="rId166"/>
    <p:sldId id="780" r:id="rId167"/>
    <p:sldId id="781" r:id="rId168"/>
    <p:sldId id="782" r:id="rId169"/>
    <p:sldId id="783" r:id="rId170"/>
    <p:sldId id="638" r:id="rId171"/>
    <p:sldId id="807" r:id="rId172"/>
    <p:sldId id="808" r:id="rId173"/>
    <p:sldId id="809" r:id="rId174"/>
    <p:sldId id="810" r:id="rId175"/>
    <p:sldId id="811" r:id="rId176"/>
    <p:sldId id="812" r:id="rId177"/>
    <p:sldId id="813" r:id="rId178"/>
    <p:sldId id="814" r:id="rId179"/>
    <p:sldId id="815" r:id="rId180"/>
    <p:sldId id="816" r:id="rId181"/>
    <p:sldId id="817" r:id="rId182"/>
    <p:sldId id="818" r:id="rId183"/>
    <p:sldId id="819" r:id="rId184"/>
    <p:sldId id="820" r:id="rId185"/>
    <p:sldId id="639" r:id="rId186"/>
    <p:sldId id="798" r:id="rId187"/>
    <p:sldId id="799" r:id="rId188"/>
    <p:sldId id="800" r:id="rId189"/>
    <p:sldId id="801" r:id="rId190"/>
    <p:sldId id="802" r:id="rId191"/>
    <p:sldId id="803" r:id="rId192"/>
    <p:sldId id="804" r:id="rId193"/>
    <p:sldId id="805" r:id="rId194"/>
    <p:sldId id="640" r:id="rId195"/>
    <p:sldId id="784" r:id="rId196"/>
    <p:sldId id="785" r:id="rId197"/>
    <p:sldId id="786" r:id="rId198"/>
    <p:sldId id="787" r:id="rId199"/>
    <p:sldId id="788" r:id="rId200"/>
    <p:sldId id="789" r:id="rId201"/>
    <p:sldId id="790" r:id="rId202"/>
    <p:sldId id="791" r:id="rId203"/>
    <p:sldId id="792" r:id="rId204"/>
    <p:sldId id="793" r:id="rId205"/>
    <p:sldId id="641" r:id="rId206"/>
    <p:sldId id="693" r:id="rId207"/>
    <p:sldId id="694" r:id="rId208"/>
    <p:sldId id="695" r:id="rId209"/>
    <p:sldId id="696" r:id="rId210"/>
    <p:sldId id="697" r:id="rId211"/>
    <p:sldId id="698" r:id="rId212"/>
    <p:sldId id="699" r:id="rId213"/>
    <p:sldId id="700" r:id="rId214"/>
    <p:sldId id="701" r:id="rId215"/>
    <p:sldId id="593" r:id="rId216"/>
    <p:sldId id="643" r:id="rId217"/>
    <p:sldId id="702" r:id="rId218"/>
    <p:sldId id="703" r:id="rId219"/>
    <p:sldId id="704" r:id="rId220"/>
    <p:sldId id="705" r:id="rId221"/>
    <p:sldId id="706" r:id="rId222"/>
    <p:sldId id="644" r:id="rId223"/>
    <p:sldId id="794" r:id="rId224"/>
    <p:sldId id="795" r:id="rId225"/>
    <p:sldId id="646" r:id="rId226"/>
    <p:sldId id="806" r:id="rId227"/>
    <p:sldId id="661" r:id="rId228"/>
    <p:sldId id="662" r:id="rId229"/>
    <p:sldId id="663" r:id="rId230"/>
    <p:sldId id="762" r:id="rId231"/>
    <p:sldId id="844" r:id="rId232"/>
    <p:sldId id="845" r:id="rId233"/>
    <p:sldId id="846" r:id="rId234"/>
    <p:sldId id="847" r:id="rId235"/>
    <p:sldId id="664" r:id="rId23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38"/>
      <p:bold r:id="rId239"/>
      <p:italic r:id="rId240"/>
      <p:boldItalic r:id="rId241"/>
    </p:embeddedFont>
    <p:embeddedFont>
      <p:font typeface="나눔스퀘어_ac" panose="020B0600000101010101" pitchFamily="50" charset="-127"/>
      <p:regular r:id="rId242"/>
    </p:embeddedFont>
    <p:embeddedFont>
      <p:font typeface="Consolas" panose="020B0609020204030204" pitchFamily="49" charset="0"/>
      <p:regular r:id="rId243"/>
      <p:bold r:id="rId244"/>
      <p:italic r:id="rId245"/>
      <p:boldItalic r:id="rId246"/>
    </p:embeddedFont>
    <p:embeddedFont>
      <p:font typeface="Calibri Light" panose="020F0302020204030204" pitchFamily="34" charset="0"/>
      <p:regular r:id="rId247"/>
      <p:italic r:id="rId248"/>
    </p:embeddedFont>
    <p:embeddedFont>
      <p:font typeface="타이포_스톰 B" panose="02020503020101020101" pitchFamily="18" charset="-127"/>
      <p:regular r:id="rId249"/>
    </p:embeddedFont>
    <p:embeddedFont>
      <p:font typeface="나눔스퀘어_ac Bold" panose="020B0600000101010101" pitchFamily="50" charset="-127"/>
      <p:bold r:id="rId250"/>
    </p:embeddedFont>
    <p:embeddedFont>
      <p:font typeface="Bahnschrift Light SemiCondensed" panose="020B0502040204020203" pitchFamily="34" charset="0"/>
      <p:regular r:id="rId251"/>
    </p:embeddedFont>
    <p:embeddedFont>
      <p:font typeface="나눔스퀘어_ac ExtraBold" panose="020B0600000101010101" pitchFamily="50" charset="-127"/>
      <p:bold r:id="rId252"/>
    </p:embeddedFont>
    <p:embeddedFont>
      <p:font typeface="맑은 고딕" panose="020B0503020000020004" pitchFamily="50" charset="-127"/>
      <p:regular r:id="rId253"/>
      <p:bold r:id="rId2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7E89"/>
    <a:srgbClr val="94C3BB"/>
    <a:srgbClr val="FDBBC1"/>
    <a:srgbClr val="EAEAEA"/>
    <a:srgbClr val="173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82" autoAdjust="0"/>
    <p:restoredTop sz="96429" autoAdjust="0"/>
  </p:normalViewPr>
  <p:slideViewPr>
    <p:cSldViewPr snapToGrid="0">
      <p:cViewPr varScale="1">
        <p:scale>
          <a:sx n="78" d="100"/>
          <a:sy n="78" d="100"/>
        </p:scale>
        <p:origin x="1452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0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63" Type="http://schemas.openxmlformats.org/officeDocument/2006/relationships/slide" Target="slides/slide46.xml"/><Relationship Id="rId84" Type="http://schemas.openxmlformats.org/officeDocument/2006/relationships/slide" Target="slides/slide67.xml"/><Relationship Id="rId138" Type="http://schemas.openxmlformats.org/officeDocument/2006/relationships/slide" Target="slides/slide121.xml"/><Relationship Id="rId159" Type="http://schemas.openxmlformats.org/officeDocument/2006/relationships/slide" Target="slides/slide142.xml"/><Relationship Id="rId170" Type="http://schemas.openxmlformats.org/officeDocument/2006/relationships/slide" Target="slides/slide153.xml"/><Relationship Id="rId191" Type="http://schemas.openxmlformats.org/officeDocument/2006/relationships/slide" Target="slides/slide174.xml"/><Relationship Id="rId205" Type="http://schemas.openxmlformats.org/officeDocument/2006/relationships/slide" Target="slides/slide188.xml"/><Relationship Id="rId226" Type="http://schemas.openxmlformats.org/officeDocument/2006/relationships/slide" Target="slides/slide209.xml"/><Relationship Id="rId247" Type="http://schemas.openxmlformats.org/officeDocument/2006/relationships/font" Target="fonts/font10.fntdata"/><Relationship Id="rId107" Type="http://schemas.openxmlformats.org/officeDocument/2006/relationships/slide" Target="slides/slide90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5.xml"/><Relationship Id="rId53" Type="http://schemas.openxmlformats.org/officeDocument/2006/relationships/slide" Target="slides/slide36.xml"/><Relationship Id="rId74" Type="http://schemas.openxmlformats.org/officeDocument/2006/relationships/slide" Target="slides/slide57.xml"/><Relationship Id="rId128" Type="http://schemas.openxmlformats.org/officeDocument/2006/relationships/slide" Target="slides/slide111.xml"/><Relationship Id="rId149" Type="http://schemas.openxmlformats.org/officeDocument/2006/relationships/slide" Target="slides/slide132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8.xml"/><Relationship Id="rId160" Type="http://schemas.openxmlformats.org/officeDocument/2006/relationships/slide" Target="slides/slide143.xml"/><Relationship Id="rId181" Type="http://schemas.openxmlformats.org/officeDocument/2006/relationships/slide" Target="slides/slide164.xml"/><Relationship Id="rId216" Type="http://schemas.openxmlformats.org/officeDocument/2006/relationships/slide" Target="slides/slide199.xml"/><Relationship Id="rId237" Type="http://schemas.openxmlformats.org/officeDocument/2006/relationships/notesMaster" Target="notesMasters/notesMaster1.xml"/><Relationship Id="rId258" Type="http://schemas.openxmlformats.org/officeDocument/2006/relationships/tableStyles" Target="tableStyles.xml"/><Relationship Id="rId22" Type="http://schemas.openxmlformats.org/officeDocument/2006/relationships/slide" Target="slides/slide5.xml"/><Relationship Id="rId43" Type="http://schemas.openxmlformats.org/officeDocument/2006/relationships/slide" Target="slides/slide26.xml"/><Relationship Id="rId64" Type="http://schemas.openxmlformats.org/officeDocument/2006/relationships/slide" Target="slides/slide47.xml"/><Relationship Id="rId118" Type="http://schemas.openxmlformats.org/officeDocument/2006/relationships/slide" Target="slides/slide101.xml"/><Relationship Id="rId139" Type="http://schemas.openxmlformats.org/officeDocument/2006/relationships/slide" Target="slides/slide122.xml"/><Relationship Id="rId85" Type="http://schemas.openxmlformats.org/officeDocument/2006/relationships/slide" Target="slides/slide68.xml"/><Relationship Id="rId150" Type="http://schemas.openxmlformats.org/officeDocument/2006/relationships/slide" Target="slides/slide133.xml"/><Relationship Id="rId171" Type="http://schemas.openxmlformats.org/officeDocument/2006/relationships/slide" Target="slides/slide154.xml"/><Relationship Id="rId192" Type="http://schemas.openxmlformats.org/officeDocument/2006/relationships/slide" Target="slides/slide175.xml"/><Relationship Id="rId206" Type="http://schemas.openxmlformats.org/officeDocument/2006/relationships/slide" Target="slides/slide189.xml"/><Relationship Id="rId227" Type="http://schemas.openxmlformats.org/officeDocument/2006/relationships/slide" Target="slides/slide210.xml"/><Relationship Id="rId248" Type="http://schemas.openxmlformats.org/officeDocument/2006/relationships/font" Target="fonts/font11.fntdata"/><Relationship Id="rId12" Type="http://schemas.openxmlformats.org/officeDocument/2006/relationships/slideMaster" Target="slideMasters/slideMaster12.xml"/><Relationship Id="rId33" Type="http://schemas.openxmlformats.org/officeDocument/2006/relationships/slide" Target="slides/slide16.xml"/><Relationship Id="rId108" Type="http://schemas.openxmlformats.org/officeDocument/2006/relationships/slide" Target="slides/slide91.xml"/><Relationship Id="rId129" Type="http://schemas.openxmlformats.org/officeDocument/2006/relationships/slide" Target="slides/slide112.xml"/><Relationship Id="rId54" Type="http://schemas.openxmlformats.org/officeDocument/2006/relationships/slide" Target="slides/slide37.xml"/><Relationship Id="rId75" Type="http://schemas.openxmlformats.org/officeDocument/2006/relationships/slide" Target="slides/slide58.xml"/><Relationship Id="rId96" Type="http://schemas.openxmlformats.org/officeDocument/2006/relationships/slide" Target="slides/slide79.xml"/><Relationship Id="rId140" Type="http://schemas.openxmlformats.org/officeDocument/2006/relationships/slide" Target="slides/slide123.xml"/><Relationship Id="rId161" Type="http://schemas.openxmlformats.org/officeDocument/2006/relationships/slide" Target="slides/slide144.xml"/><Relationship Id="rId182" Type="http://schemas.openxmlformats.org/officeDocument/2006/relationships/slide" Target="slides/slide165.xml"/><Relationship Id="rId217" Type="http://schemas.openxmlformats.org/officeDocument/2006/relationships/slide" Target="slides/slide200.xml"/><Relationship Id="rId6" Type="http://schemas.openxmlformats.org/officeDocument/2006/relationships/slideMaster" Target="slideMasters/slideMaster6.xml"/><Relationship Id="rId238" Type="http://schemas.openxmlformats.org/officeDocument/2006/relationships/font" Target="fonts/font1.fntdata"/><Relationship Id="rId23" Type="http://schemas.openxmlformats.org/officeDocument/2006/relationships/slide" Target="slides/slide6.xml"/><Relationship Id="rId119" Type="http://schemas.openxmlformats.org/officeDocument/2006/relationships/slide" Target="slides/slide102.xml"/><Relationship Id="rId44" Type="http://schemas.openxmlformats.org/officeDocument/2006/relationships/slide" Target="slides/slide27.xml"/><Relationship Id="rId65" Type="http://schemas.openxmlformats.org/officeDocument/2006/relationships/slide" Target="slides/slide48.xml"/><Relationship Id="rId86" Type="http://schemas.openxmlformats.org/officeDocument/2006/relationships/slide" Target="slides/slide69.xml"/><Relationship Id="rId130" Type="http://schemas.openxmlformats.org/officeDocument/2006/relationships/slide" Target="slides/slide113.xml"/><Relationship Id="rId151" Type="http://schemas.openxmlformats.org/officeDocument/2006/relationships/slide" Target="slides/slide134.xml"/><Relationship Id="rId172" Type="http://schemas.openxmlformats.org/officeDocument/2006/relationships/slide" Target="slides/slide155.xml"/><Relationship Id="rId193" Type="http://schemas.openxmlformats.org/officeDocument/2006/relationships/slide" Target="slides/slide176.xml"/><Relationship Id="rId207" Type="http://schemas.openxmlformats.org/officeDocument/2006/relationships/slide" Target="slides/slide190.xml"/><Relationship Id="rId228" Type="http://schemas.openxmlformats.org/officeDocument/2006/relationships/slide" Target="slides/slide211.xml"/><Relationship Id="rId249" Type="http://schemas.openxmlformats.org/officeDocument/2006/relationships/font" Target="fonts/font12.fntdata"/><Relationship Id="rId13" Type="http://schemas.openxmlformats.org/officeDocument/2006/relationships/slideMaster" Target="slideMasters/slideMaster13.xml"/><Relationship Id="rId109" Type="http://schemas.openxmlformats.org/officeDocument/2006/relationships/slide" Target="slides/slide92.xml"/><Relationship Id="rId34" Type="http://schemas.openxmlformats.org/officeDocument/2006/relationships/slide" Target="slides/slide17.xml"/><Relationship Id="rId55" Type="http://schemas.openxmlformats.org/officeDocument/2006/relationships/slide" Target="slides/slide38.xml"/><Relationship Id="rId76" Type="http://schemas.openxmlformats.org/officeDocument/2006/relationships/slide" Target="slides/slide59.xml"/><Relationship Id="rId97" Type="http://schemas.openxmlformats.org/officeDocument/2006/relationships/slide" Target="slides/slide80.xml"/><Relationship Id="rId120" Type="http://schemas.openxmlformats.org/officeDocument/2006/relationships/slide" Target="slides/slide103.xml"/><Relationship Id="rId141" Type="http://schemas.openxmlformats.org/officeDocument/2006/relationships/slide" Target="slides/slide124.xml"/><Relationship Id="rId7" Type="http://schemas.openxmlformats.org/officeDocument/2006/relationships/slideMaster" Target="slideMasters/slideMaster7.xml"/><Relationship Id="rId162" Type="http://schemas.openxmlformats.org/officeDocument/2006/relationships/slide" Target="slides/slide145.xml"/><Relationship Id="rId183" Type="http://schemas.openxmlformats.org/officeDocument/2006/relationships/slide" Target="slides/slide166.xml"/><Relationship Id="rId218" Type="http://schemas.openxmlformats.org/officeDocument/2006/relationships/slide" Target="slides/slide201.xml"/><Relationship Id="rId239" Type="http://schemas.openxmlformats.org/officeDocument/2006/relationships/font" Target="fonts/font2.fntdata"/><Relationship Id="rId250" Type="http://schemas.openxmlformats.org/officeDocument/2006/relationships/font" Target="fonts/font13.fntdata"/><Relationship Id="rId24" Type="http://schemas.openxmlformats.org/officeDocument/2006/relationships/slide" Target="slides/slide7.xml"/><Relationship Id="rId45" Type="http://schemas.openxmlformats.org/officeDocument/2006/relationships/slide" Target="slides/slide28.xml"/><Relationship Id="rId66" Type="http://schemas.openxmlformats.org/officeDocument/2006/relationships/slide" Target="slides/slide49.xml"/><Relationship Id="rId87" Type="http://schemas.openxmlformats.org/officeDocument/2006/relationships/slide" Target="slides/slide70.xml"/><Relationship Id="rId110" Type="http://schemas.openxmlformats.org/officeDocument/2006/relationships/slide" Target="slides/slide93.xml"/><Relationship Id="rId131" Type="http://schemas.openxmlformats.org/officeDocument/2006/relationships/slide" Target="slides/slide114.xml"/><Relationship Id="rId152" Type="http://schemas.openxmlformats.org/officeDocument/2006/relationships/slide" Target="slides/slide135.xml"/><Relationship Id="rId173" Type="http://schemas.openxmlformats.org/officeDocument/2006/relationships/slide" Target="slides/slide156.xml"/><Relationship Id="rId194" Type="http://schemas.openxmlformats.org/officeDocument/2006/relationships/slide" Target="slides/slide177.xml"/><Relationship Id="rId208" Type="http://schemas.openxmlformats.org/officeDocument/2006/relationships/slide" Target="slides/slide191.xml"/><Relationship Id="rId229" Type="http://schemas.openxmlformats.org/officeDocument/2006/relationships/slide" Target="slides/slide212.xml"/><Relationship Id="rId240" Type="http://schemas.openxmlformats.org/officeDocument/2006/relationships/font" Target="fonts/font3.fntdata"/><Relationship Id="rId14" Type="http://schemas.openxmlformats.org/officeDocument/2006/relationships/slideMaster" Target="slideMasters/slideMaster14.xml"/><Relationship Id="rId35" Type="http://schemas.openxmlformats.org/officeDocument/2006/relationships/slide" Target="slides/slide18.xml"/><Relationship Id="rId56" Type="http://schemas.openxmlformats.org/officeDocument/2006/relationships/slide" Target="slides/slide39.xml"/><Relationship Id="rId77" Type="http://schemas.openxmlformats.org/officeDocument/2006/relationships/slide" Target="slides/slide60.xml"/><Relationship Id="rId100" Type="http://schemas.openxmlformats.org/officeDocument/2006/relationships/slide" Target="slides/slide83.xml"/><Relationship Id="rId8" Type="http://schemas.openxmlformats.org/officeDocument/2006/relationships/slideMaster" Target="slideMasters/slideMaster8.xml"/><Relationship Id="rId98" Type="http://schemas.openxmlformats.org/officeDocument/2006/relationships/slide" Target="slides/slide81.xml"/><Relationship Id="rId121" Type="http://schemas.openxmlformats.org/officeDocument/2006/relationships/slide" Target="slides/slide104.xml"/><Relationship Id="rId142" Type="http://schemas.openxmlformats.org/officeDocument/2006/relationships/slide" Target="slides/slide125.xml"/><Relationship Id="rId163" Type="http://schemas.openxmlformats.org/officeDocument/2006/relationships/slide" Target="slides/slide146.xml"/><Relationship Id="rId184" Type="http://schemas.openxmlformats.org/officeDocument/2006/relationships/slide" Target="slides/slide167.xml"/><Relationship Id="rId219" Type="http://schemas.openxmlformats.org/officeDocument/2006/relationships/slide" Target="slides/slide202.xml"/><Relationship Id="rId230" Type="http://schemas.openxmlformats.org/officeDocument/2006/relationships/slide" Target="slides/slide213.xml"/><Relationship Id="rId251" Type="http://schemas.openxmlformats.org/officeDocument/2006/relationships/font" Target="fonts/font14.fntdata"/><Relationship Id="rId25" Type="http://schemas.openxmlformats.org/officeDocument/2006/relationships/slide" Target="slides/slide8.xml"/><Relationship Id="rId46" Type="http://schemas.openxmlformats.org/officeDocument/2006/relationships/slide" Target="slides/slide29.xml"/><Relationship Id="rId67" Type="http://schemas.openxmlformats.org/officeDocument/2006/relationships/slide" Target="slides/slide50.xml"/><Relationship Id="rId88" Type="http://schemas.openxmlformats.org/officeDocument/2006/relationships/slide" Target="slides/slide71.xml"/><Relationship Id="rId111" Type="http://schemas.openxmlformats.org/officeDocument/2006/relationships/slide" Target="slides/slide94.xml"/><Relationship Id="rId132" Type="http://schemas.openxmlformats.org/officeDocument/2006/relationships/slide" Target="slides/slide115.xml"/><Relationship Id="rId153" Type="http://schemas.openxmlformats.org/officeDocument/2006/relationships/slide" Target="slides/slide136.xml"/><Relationship Id="rId174" Type="http://schemas.openxmlformats.org/officeDocument/2006/relationships/slide" Target="slides/slide157.xml"/><Relationship Id="rId195" Type="http://schemas.openxmlformats.org/officeDocument/2006/relationships/slide" Target="slides/slide178.xml"/><Relationship Id="rId209" Type="http://schemas.openxmlformats.org/officeDocument/2006/relationships/slide" Target="slides/slide192.xml"/><Relationship Id="rId220" Type="http://schemas.openxmlformats.org/officeDocument/2006/relationships/slide" Target="slides/slide203.xml"/><Relationship Id="rId241" Type="http://schemas.openxmlformats.org/officeDocument/2006/relationships/font" Target="fonts/font4.fntdata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9.xml"/><Relationship Id="rId57" Type="http://schemas.openxmlformats.org/officeDocument/2006/relationships/slide" Target="slides/slide40.xml"/><Relationship Id="rId78" Type="http://schemas.openxmlformats.org/officeDocument/2006/relationships/slide" Target="slides/slide61.xml"/><Relationship Id="rId99" Type="http://schemas.openxmlformats.org/officeDocument/2006/relationships/slide" Target="slides/slide82.xml"/><Relationship Id="rId101" Type="http://schemas.openxmlformats.org/officeDocument/2006/relationships/slide" Target="slides/slide84.xml"/><Relationship Id="rId122" Type="http://schemas.openxmlformats.org/officeDocument/2006/relationships/slide" Target="slides/slide105.xml"/><Relationship Id="rId143" Type="http://schemas.openxmlformats.org/officeDocument/2006/relationships/slide" Target="slides/slide126.xml"/><Relationship Id="rId164" Type="http://schemas.openxmlformats.org/officeDocument/2006/relationships/slide" Target="slides/slide147.xml"/><Relationship Id="rId185" Type="http://schemas.openxmlformats.org/officeDocument/2006/relationships/slide" Target="slides/slide168.xml"/><Relationship Id="rId9" Type="http://schemas.openxmlformats.org/officeDocument/2006/relationships/slideMaster" Target="slideMasters/slideMaster9.xml"/><Relationship Id="rId210" Type="http://schemas.openxmlformats.org/officeDocument/2006/relationships/slide" Target="slides/slide193.xml"/><Relationship Id="rId26" Type="http://schemas.openxmlformats.org/officeDocument/2006/relationships/slide" Target="slides/slide9.xml"/><Relationship Id="rId231" Type="http://schemas.openxmlformats.org/officeDocument/2006/relationships/slide" Target="slides/slide214.xml"/><Relationship Id="rId252" Type="http://schemas.openxmlformats.org/officeDocument/2006/relationships/font" Target="fonts/font15.fntdata"/><Relationship Id="rId47" Type="http://schemas.openxmlformats.org/officeDocument/2006/relationships/slide" Target="slides/slide30.xml"/><Relationship Id="rId68" Type="http://schemas.openxmlformats.org/officeDocument/2006/relationships/slide" Target="slides/slide51.xml"/><Relationship Id="rId89" Type="http://schemas.openxmlformats.org/officeDocument/2006/relationships/slide" Target="slides/slide72.xml"/><Relationship Id="rId112" Type="http://schemas.openxmlformats.org/officeDocument/2006/relationships/slide" Target="slides/slide95.xml"/><Relationship Id="rId133" Type="http://schemas.openxmlformats.org/officeDocument/2006/relationships/slide" Target="slides/slide116.xml"/><Relationship Id="rId154" Type="http://schemas.openxmlformats.org/officeDocument/2006/relationships/slide" Target="slides/slide137.xml"/><Relationship Id="rId175" Type="http://schemas.openxmlformats.org/officeDocument/2006/relationships/slide" Target="slides/slide158.xml"/><Relationship Id="rId196" Type="http://schemas.openxmlformats.org/officeDocument/2006/relationships/slide" Target="slides/slide179.xml"/><Relationship Id="rId200" Type="http://schemas.openxmlformats.org/officeDocument/2006/relationships/slide" Target="slides/slide183.xml"/><Relationship Id="rId16" Type="http://schemas.openxmlformats.org/officeDocument/2006/relationships/slideMaster" Target="slideMasters/slideMaster16.xml"/><Relationship Id="rId221" Type="http://schemas.openxmlformats.org/officeDocument/2006/relationships/slide" Target="slides/slide204.xml"/><Relationship Id="rId242" Type="http://schemas.openxmlformats.org/officeDocument/2006/relationships/font" Target="fonts/font5.fntdata"/><Relationship Id="rId37" Type="http://schemas.openxmlformats.org/officeDocument/2006/relationships/slide" Target="slides/slide20.xml"/><Relationship Id="rId58" Type="http://schemas.openxmlformats.org/officeDocument/2006/relationships/slide" Target="slides/slide41.xml"/><Relationship Id="rId79" Type="http://schemas.openxmlformats.org/officeDocument/2006/relationships/slide" Target="slides/slide62.xml"/><Relationship Id="rId102" Type="http://schemas.openxmlformats.org/officeDocument/2006/relationships/slide" Target="slides/slide85.xml"/><Relationship Id="rId123" Type="http://schemas.openxmlformats.org/officeDocument/2006/relationships/slide" Target="slides/slide106.xml"/><Relationship Id="rId144" Type="http://schemas.openxmlformats.org/officeDocument/2006/relationships/slide" Target="slides/slide127.xml"/><Relationship Id="rId90" Type="http://schemas.openxmlformats.org/officeDocument/2006/relationships/slide" Target="slides/slide73.xml"/><Relationship Id="rId165" Type="http://schemas.openxmlformats.org/officeDocument/2006/relationships/slide" Target="slides/slide148.xml"/><Relationship Id="rId186" Type="http://schemas.openxmlformats.org/officeDocument/2006/relationships/slide" Target="slides/slide169.xml"/><Relationship Id="rId211" Type="http://schemas.openxmlformats.org/officeDocument/2006/relationships/slide" Target="slides/slide194.xml"/><Relationship Id="rId232" Type="http://schemas.openxmlformats.org/officeDocument/2006/relationships/slide" Target="slides/slide215.xml"/><Relationship Id="rId253" Type="http://schemas.openxmlformats.org/officeDocument/2006/relationships/font" Target="fonts/font16.fntdata"/><Relationship Id="rId27" Type="http://schemas.openxmlformats.org/officeDocument/2006/relationships/slide" Target="slides/slide10.xml"/><Relationship Id="rId48" Type="http://schemas.openxmlformats.org/officeDocument/2006/relationships/slide" Target="slides/slide31.xml"/><Relationship Id="rId69" Type="http://schemas.openxmlformats.org/officeDocument/2006/relationships/slide" Target="slides/slide52.xml"/><Relationship Id="rId113" Type="http://schemas.openxmlformats.org/officeDocument/2006/relationships/slide" Target="slides/slide96.xml"/><Relationship Id="rId134" Type="http://schemas.openxmlformats.org/officeDocument/2006/relationships/slide" Target="slides/slide117.xml"/><Relationship Id="rId80" Type="http://schemas.openxmlformats.org/officeDocument/2006/relationships/slide" Target="slides/slide63.xml"/><Relationship Id="rId155" Type="http://schemas.openxmlformats.org/officeDocument/2006/relationships/slide" Target="slides/slide138.xml"/><Relationship Id="rId176" Type="http://schemas.openxmlformats.org/officeDocument/2006/relationships/slide" Target="slides/slide159.xml"/><Relationship Id="rId197" Type="http://schemas.openxmlformats.org/officeDocument/2006/relationships/slide" Target="slides/slide180.xml"/><Relationship Id="rId201" Type="http://schemas.openxmlformats.org/officeDocument/2006/relationships/slide" Target="slides/slide184.xml"/><Relationship Id="rId222" Type="http://schemas.openxmlformats.org/officeDocument/2006/relationships/slide" Target="slides/slide205.xml"/><Relationship Id="rId243" Type="http://schemas.openxmlformats.org/officeDocument/2006/relationships/font" Target="fonts/font6.fntdata"/><Relationship Id="rId17" Type="http://schemas.openxmlformats.org/officeDocument/2006/relationships/slideMaster" Target="slideMasters/slideMaster17.xml"/><Relationship Id="rId38" Type="http://schemas.openxmlformats.org/officeDocument/2006/relationships/slide" Target="slides/slide21.xml"/><Relationship Id="rId59" Type="http://schemas.openxmlformats.org/officeDocument/2006/relationships/slide" Target="slides/slide42.xml"/><Relationship Id="rId103" Type="http://schemas.openxmlformats.org/officeDocument/2006/relationships/slide" Target="slides/slide86.xml"/><Relationship Id="rId124" Type="http://schemas.openxmlformats.org/officeDocument/2006/relationships/slide" Target="slides/slide107.xml"/><Relationship Id="rId70" Type="http://schemas.openxmlformats.org/officeDocument/2006/relationships/slide" Target="slides/slide53.xml"/><Relationship Id="rId91" Type="http://schemas.openxmlformats.org/officeDocument/2006/relationships/slide" Target="slides/slide74.xml"/><Relationship Id="rId145" Type="http://schemas.openxmlformats.org/officeDocument/2006/relationships/slide" Target="slides/slide128.xml"/><Relationship Id="rId166" Type="http://schemas.openxmlformats.org/officeDocument/2006/relationships/slide" Target="slides/slide149.xml"/><Relationship Id="rId187" Type="http://schemas.openxmlformats.org/officeDocument/2006/relationships/slide" Target="slides/slide170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195.xml"/><Relationship Id="rId233" Type="http://schemas.openxmlformats.org/officeDocument/2006/relationships/slide" Target="slides/slide216.xml"/><Relationship Id="rId254" Type="http://schemas.openxmlformats.org/officeDocument/2006/relationships/font" Target="fonts/font17.fntdata"/><Relationship Id="rId28" Type="http://schemas.openxmlformats.org/officeDocument/2006/relationships/slide" Target="slides/slide11.xml"/><Relationship Id="rId49" Type="http://schemas.openxmlformats.org/officeDocument/2006/relationships/slide" Target="slides/slide32.xml"/><Relationship Id="rId114" Type="http://schemas.openxmlformats.org/officeDocument/2006/relationships/slide" Target="slides/slide97.xml"/><Relationship Id="rId60" Type="http://schemas.openxmlformats.org/officeDocument/2006/relationships/slide" Target="slides/slide43.xml"/><Relationship Id="rId81" Type="http://schemas.openxmlformats.org/officeDocument/2006/relationships/slide" Target="slides/slide64.xml"/><Relationship Id="rId135" Type="http://schemas.openxmlformats.org/officeDocument/2006/relationships/slide" Target="slides/slide118.xml"/><Relationship Id="rId156" Type="http://schemas.openxmlformats.org/officeDocument/2006/relationships/slide" Target="slides/slide139.xml"/><Relationship Id="rId177" Type="http://schemas.openxmlformats.org/officeDocument/2006/relationships/slide" Target="slides/slide160.xml"/><Relationship Id="rId198" Type="http://schemas.openxmlformats.org/officeDocument/2006/relationships/slide" Target="slides/slide181.xml"/><Relationship Id="rId202" Type="http://schemas.openxmlformats.org/officeDocument/2006/relationships/slide" Target="slides/slide185.xml"/><Relationship Id="rId223" Type="http://schemas.openxmlformats.org/officeDocument/2006/relationships/slide" Target="slides/slide206.xml"/><Relationship Id="rId244" Type="http://schemas.openxmlformats.org/officeDocument/2006/relationships/font" Target="fonts/font7.fntdata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50" Type="http://schemas.openxmlformats.org/officeDocument/2006/relationships/slide" Target="slides/slide33.xml"/><Relationship Id="rId104" Type="http://schemas.openxmlformats.org/officeDocument/2006/relationships/slide" Target="slides/slide87.xml"/><Relationship Id="rId125" Type="http://schemas.openxmlformats.org/officeDocument/2006/relationships/slide" Target="slides/slide108.xml"/><Relationship Id="rId146" Type="http://schemas.openxmlformats.org/officeDocument/2006/relationships/slide" Target="slides/slide129.xml"/><Relationship Id="rId167" Type="http://schemas.openxmlformats.org/officeDocument/2006/relationships/slide" Target="slides/slide150.xml"/><Relationship Id="rId188" Type="http://schemas.openxmlformats.org/officeDocument/2006/relationships/slide" Target="slides/slide171.xml"/><Relationship Id="rId71" Type="http://schemas.openxmlformats.org/officeDocument/2006/relationships/slide" Target="slides/slide54.xml"/><Relationship Id="rId92" Type="http://schemas.openxmlformats.org/officeDocument/2006/relationships/slide" Target="slides/slide75.xml"/><Relationship Id="rId213" Type="http://schemas.openxmlformats.org/officeDocument/2006/relationships/slide" Target="slides/slide196.xml"/><Relationship Id="rId234" Type="http://schemas.openxmlformats.org/officeDocument/2006/relationships/slide" Target="slides/slide21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55" Type="http://schemas.openxmlformats.org/officeDocument/2006/relationships/presProps" Target="presProps.xml"/><Relationship Id="rId40" Type="http://schemas.openxmlformats.org/officeDocument/2006/relationships/slide" Target="slides/slide23.xml"/><Relationship Id="rId115" Type="http://schemas.openxmlformats.org/officeDocument/2006/relationships/slide" Target="slides/slide98.xml"/><Relationship Id="rId136" Type="http://schemas.openxmlformats.org/officeDocument/2006/relationships/slide" Target="slides/slide119.xml"/><Relationship Id="rId157" Type="http://schemas.openxmlformats.org/officeDocument/2006/relationships/slide" Target="slides/slide140.xml"/><Relationship Id="rId178" Type="http://schemas.openxmlformats.org/officeDocument/2006/relationships/slide" Target="slides/slide161.xml"/><Relationship Id="rId61" Type="http://schemas.openxmlformats.org/officeDocument/2006/relationships/slide" Target="slides/slide44.xml"/><Relationship Id="rId82" Type="http://schemas.openxmlformats.org/officeDocument/2006/relationships/slide" Target="slides/slide65.xml"/><Relationship Id="rId199" Type="http://schemas.openxmlformats.org/officeDocument/2006/relationships/slide" Target="slides/slide182.xml"/><Relationship Id="rId203" Type="http://schemas.openxmlformats.org/officeDocument/2006/relationships/slide" Target="slides/slide186.xml"/><Relationship Id="rId19" Type="http://schemas.openxmlformats.org/officeDocument/2006/relationships/slide" Target="slides/slide2.xml"/><Relationship Id="rId224" Type="http://schemas.openxmlformats.org/officeDocument/2006/relationships/slide" Target="slides/slide207.xml"/><Relationship Id="rId245" Type="http://schemas.openxmlformats.org/officeDocument/2006/relationships/font" Target="fonts/font8.fntdata"/><Relationship Id="rId30" Type="http://schemas.openxmlformats.org/officeDocument/2006/relationships/slide" Target="slides/slide13.xml"/><Relationship Id="rId105" Type="http://schemas.openxmlformats.org/officeDocument/2006/relationships/slide" Target="slides/slide88.xml"/><Relationship Id="rId126" Type="http://schemas.openxmlformats.org/officeDocument/2006/relationships/slide" Target="slides/slide109.xml"/><Relationship Id="rId147" Type="http://schemas.openxmlformats.org/officeDocument/2006/relationships/slide" Target="slides/slide130.xml"/><Relationship Id="rId168" Type="http://schemas.openxmlformats.org/officeDocument/2006/relationships/slide" Target="slides/slide151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93" Type="http://schemas.openxmlformats.org/officeDocument/2006/relationships/slide" Target="slides/slide76.xml"/><Relationship Id="rId189" Type="http://schemas.openxmlformats.org/officeDocument/2006/relationships/slide" Target="slides/slide172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197.xml"/><Relationship Id="rId235" Type="http://schemas.openxmlformats.org/officeDocument/2006/relationships/slide" Target="slides/slide218.xml"/><Relationship Id="rId256" Type="http://schemas.openxmlformats.org/officeDocument/2006/relationships/viewProps" Target="viewProps.xml"/><Relationship Id="rId116" Type="http://schemas.openxmlformats.org/officeDocument/2006/relationships/slide" Target="slides/slide99.xml"/><Relationship Id="rId137" Type="http://schemas.openxmlformats.org/officeDocument/2006/relationships/slide" Target="slides/slide120.xml"/><Relationship Id="rId158" Type="http://schemas.openxmlformats.org/officeDocument/2006/relationships/slide" Target="slides/slide141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62" Type="http://schemas.openxmlformats.org/officeDocument/2006/relationships/slide" Target="slides/slide45.xml"/><Relationship Id="rId83" Type="http://schemas.openxmlformats.org/officeDocument/2006/relationships/slide" Target="slides/slide66.xml"/><Relationship Id="rId179" Type="http://schemas.openxmlformats.org/officeDocument/2006/relationships/slide" Target="slides/slide162.xml"/><Relationship Id="rId190" Type="http://schemas.openxmlformats.org/officeDocument/2006/relationships/slide" Target="slides/slide173.xml"/><Relationship Id="rId204" Type="http://schemas.openxmlformats.org/officeDocument/2006/relationships/slide" Target="slides/slide187.xml"/><Relationship Id="rId225" Type="http://schemas.openxmlformats.org/officeDocument/2006/relationships/slide" Target="slides/slide208.xml"/><Relationship Id="rId246" Type="http://schemas.openxmlformats.org/officeDocument/2006/relationships/font" Target="fonts/font9.fntdata"/><Relationship Id="rId106" Type="http://schemas.openxmlformats.org/officeDocument/2006/relationships/slide" Target="slides/slide89.xml"/><Relationship Id="rId127" Type="http://schemas.openxmlformats.org/officeDocument/2006/relationships/slide" Target="slides/slide11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52" Type="http://schemas.openxmlformats.org/officeDocument/2006/relationships/slide" Target="slides/slide35.xml"/><Relationship Id="rId73" Type="http://schemas.openxmlformats.org/officeDocument/2006/relationships/slide" Target="slides/slide56.xml"/><Relationship Id="rId94" Type="http://schemas.openxmlformats.org/officeDocument/2006/relationships/slide" Target="slides/slide77.xml"/><Relationship Id="rId148" Type="http://schemas.openxmlformats.org/officeDocument/2006/relationships/slide" Target="slides/slide131.xml"/><Relationship Id="rId169" Type="http://schemas.openxmlformats.org/officeDocument/2006/relationships/slide" Target="slides/slide152.xml"/><Relationship Id="rId4" Type="http://schemas.openxmlformats.org/officeDocument/2006/relationships/slideMaster" Target="slideMasters/slideMaster4.xml"/><Relationship Id="rId180" Type="http://schemas.openxmlformats.org/officeDocument/2006/relationships/slide" Target="slides/slide163.xml"/><Relationship Id="rId215" Type="http://schemas.openxmlformats.org/officeDocument/2006/relationships/slide" Target="slides/slide198.xml"/><Relationship Id="rId236" Type="http://schemas.openxmlformats.org/officeDocument/2006/relationships/slide" Target="slides/slide219.xml"/><Relationship Id="rId25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C72940-44EF-4FB7-AB25-A5F13213BF8F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E9E92-FDD1-4DC3-860A-956C9F2D4B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297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프로젝트 관리자라면 </a:t>
            </a:r>
            <a:r>
              <a:rPr lang="ko-KR" altLang="en-US" dirty="0" err="1" smtClean="0"/>
              <a:t>이런것들은</a:t>
            </a:r>
            <a:r>
              <a:rPr lang="ko-KR" altLang="en-US" dirty="0" smtClean="0"/>
              <a:t> 알고 있어야 한다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E9E92-FDD1-4DC3-860A-956C9F2D4B87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995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E9E92-FDD1-4DC3-860A-956C9F2D4B87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162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E9E92-FDD1-4DC3-860A-956C9F2D4B87}" type="slidenum">
              <a:rPr lang="ko-KR" altLang="en-US" smtClean="0">
                <a:solidFill>
                  <a:prstClr val="black"/>
                </a:solidFill>
              </a:rPr>
              <a:pPr/>
              <a:t>84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096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8830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14281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73833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75250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25136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25061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34055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51492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28328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30189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63252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03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69757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12700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68122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33306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06865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70359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35033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57014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07097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56366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145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56808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37530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15601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80815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88051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62846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98174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3869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22800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64837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1994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22315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83240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48673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21451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59428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83809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95827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30049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88403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103406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2849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568524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52555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158675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6673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61359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11708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126034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444700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52145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562726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737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0654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69203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671392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386801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045108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72639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407479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572749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206368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148647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1445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948768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997321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751276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486899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053837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375701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72631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927197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4216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8658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1556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304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04123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8724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1340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726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060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0565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6046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9459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8934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6095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41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0384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1621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9926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4373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17095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3149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1476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8144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9219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1156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401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359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2150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2175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85019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74920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22914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034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18146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264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81405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04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07637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80284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07182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26860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56423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9186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56705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57101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28222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05137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537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33762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68408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0037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7498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3772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96776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85409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28507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36296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61171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055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82996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8940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20111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08129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78134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3970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17447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59010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6796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54042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383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22086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00142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13617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78628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87034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89874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1830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61263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35088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08755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009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95538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22153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78383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9902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9047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53987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64225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82770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84966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86729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601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3.xml"/><Relationship Id="rId3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5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3429004"/>
            <a:ext cx="9144000" cy="3428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631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685783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71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650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37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021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135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090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193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63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323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128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88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735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749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041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916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661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jp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jp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jp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1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58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58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58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58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58.xml"/><Relationship Id="rId4" Type="http://schemas.openxmlformats.org/officeDocument/2006/relationships/image" Target="../media/image111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58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58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58.xml"/><Relationship Id="rId4" Type="http://schemas.openxmlformats.org/officeDocument/2006/relationships/image" Target="../media/image116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58.xml"/><Relationship Id="rId4" Type="http://schemas.openxmlformats.org/officeDocument/2006/relationships/image" Target="../media/image119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5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58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58.xml"/><Relationship Id="rId4" Type="http://schemas.openxmlformats.org/officeDocument/2006/relationships/image" Target="../media/image12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58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58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5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8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5.PNG"/><Relationship Id="rId7" Type="http://schemas.openxmlformats.org/officeDocument/2006/relationships/image" Target="../media/image142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9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0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9.PNG"/><Relationship Id="rId5" Type="http://schemas.openxmlformats.org/officeDocument/2006/relationships/image" Target="../media/image155.PNG"/><Relationship Id="rId4" Type="http://schemas.openxmlformats.org/officeDocument/2006/relationships/image" Target="../media/image158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1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2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5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9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G"/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4.jpe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5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eg"/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9.jpe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4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0.png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jpg"/><Relationship Id="rId1" Type="http://schemas.openxmlformats.org/officeDocument/2006/relationships/slideLayout" Target="../slideLayouts/slideLayout4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4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4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207.png"/><Relationship Id="rId7" Type="http://schemas.openxmlformats.org/officeDocument/2006/relationships/image" Target="../media/image211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7" Type="http://schemas.openxmlformats.org/officeDocument/2006/relationships/image" Target="../media/image212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7.png"/><Relationship Id="rId4" Type="http://schemas.openxmlformats.org/officeDocument/2006/relationships/image" Target="../media/image212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9.png"/><Relationship Id="rId4" Type="http://schemas.openxmlformats.org/officeDocument/2006/relationships/image" Target="../media/image212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2.png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4.png"/><Relationship Id="rId7" Type="http://schemas.openxmlformats.org/officeDocument/2006/relationships/image" Target="../media/image228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58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58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jpe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0.jpeg"/><Relationship Id="rId5" Type="http://schemas.openxmlformats.org/officeDocument/2006/relationships/image" Target="../media/image239.jpeg"/><Relationship Id="rId4" Type="http://schemas.openxmlformats.org/officeDocument/2006/relationships/image" Target="../media/image238.jpeg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3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3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3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03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0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03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6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4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1.xml"/><Relationship Id="rId5" Type="http://schemas.openxmlformats.org/officeDocument/2006/relationships/image" Target="../media/image62.png"/><Relationship Id="rId4" Type="http://schemas.openxmlformats.org/officeDocument/2006/relationships/image" Target="../media/image5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1.xml"/><Relationship Id="rId5" Type="http://schemas.openxmlformats.org/officeDocument/2006/relationships/image" Target="../media/image59.png"/><Relationship Id="rId4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703762" y="1780734"/>
            <a:ext cx="1808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/>
            <a:r>
              <a:rPr lang="en-US" altLang="ko-KR" sz="5400" b="1" spc="225" dirty="0" smtClean="0">
                <a:solidFill>
                  <a:srgbClr val="30302A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PMS</a:t>
            </a:r>
            <a:endParaRPr lang="ko-KR" altLang="en-US" sz="4800" b="1" spc="225" dirty="0">
              <a:solidFill>
                <a:srgbClr val="30302A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35020" y="1266937"/>
            <a:ext cx="1745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/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FINAL</a:t>
            </a:r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600" b="1" dirty="0">
                <a:ln w="22225">
                  <a:noFill/>
                </a:ln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</a:t>
            </a:r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ROJECT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0" y="5115697"/>
            <a:ext cx="9144000" cy="174230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238"/>
          <a:stretch/>
        </p:blipFill>
        <p:spPr>
          <a:xfrm>
            <a:off x="16476" y="3689589"/>
            <a:ext cx="9183081" cy="19689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97075" y="5748866"/>
            <a:ext cx="38218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이준석       이연학       유재인       김하나       김진수       김형규       전현규</a:t>
            </a:r>
            <a:endParaRPr lang="ko-KR" altLang="en-US" sz="1000" dirty="0">
              <a:solidFill>
                <a:prstClr val="black">
                  <a:lumMod val="75000"/>
                  <a:lumOff val="2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9144000" cy="59020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1664" y="2460535"/>
            <a:ext cx="19127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i="1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</a:t>
            </a:r>
            <a:r>
              <a:rPr lang="en-US" altLang="ko-KR" sz="1000" i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roject </a:t>
            </a:r>
            <a:r>
              <a:rPr lang="en-US" altLang="ko-KR" sz="1100" b="1" i="1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000" i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anagement </a:t>
            </a:r>
            <a:r>
              <a:rPr lang="en-US" altLang="ko-KR" sz="1100" b="1" i="1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000" i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ystem</a:t>
            </a:r>
            <a:endParaRPr lang="ko-KR" altLang="en-US" sz="1000" i="1" dirty="0">
              <a:solidFill>
                <a:prstClr val="black">
                  <a:lumMod val="75000"/>
                  <a:lumOff val="25000"/>
                </a:prst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040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81231" y="197709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5" y="1721202"/>
            <a:ext cx="8962769" cy="344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6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개인 정보 확인 팝업 화면</a:t>
            </a:r>
            <a:r>
              <a:rPr lang="en-US" altLang="ko-KR" sz="1100" dirty="0">
                <a:solidFill>
                  <a:prstClr val="black"/>
                </a:solidFill>
              </a:rPr>
              <a:t>(</a:t>
            </a:r>
            <a:r>
              <a:rPr lang="ko-KR" altLang="en-US" sz="1100" dirty="0">
                <a:solidFill>
                  <a:prstClr val="black"/>
                </a:solidFill>
              </a:rPr>
              <a:t>비밀번호 입력</a:t>
            </a:r>
            <a:r>
              <a:rPr lang="en-US" altLang="ko-KR" sz="1100" dirty="0">
                <a:solidFill>
                  <a:prstClr val="black"/>
                </a:solidFill>
              </a:rPr>
              <a:t>)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354217" y="2736385"/>
            <a:ext cx="1444639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개인 정보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39771" y="3688212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839771" y="4523777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839771" y="5075253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정보 확인</a:t>
            </a:r>
            <a:r>
              <a:rPr lang="en-US" altLang="ko-KR" sz="1100" dirty="0" smtClean="0">
                <a:solidFill>
                  <a:prstClr val="black"/>
                </a:solidFill>
              </a:rPr>
              <a:t>/</a:t>
            </a:r>
            <a:r>
              <a:rPr lang="ko-KR" altLang="en-US" sz="1100" dirty="0" smtClean="0">
                <a:solidFill>
                  <a:prstClr val="black"/>
                </a:solidFill>
              </a:rPr>
              <a:t>수정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38053" y="3372513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38053" y="4208792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6383603" y="1030413"/>
            <a:ext cx="2694495" cy="430887"/>
            <a:chOff x="6383603" y="999325"/>
            <a:chExt cx="2694495" cy="430887"/>
          </a:xfrm>
        </p:grpSpPr>
        <p:sp>
          <p:nvSpPr>
            <p:cNvPr id="29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개인 정보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6380356" y="1578759"/>
            <a:ext cx="2694495" cy="769441"/>
            <a:chOff x="6383603" y="999325"/>
            <a:chExt cx="2694495" cy="769441"/>
          </a:xfrm>
        </p:grpSpPr>
        <p:sp>
          <p:nvSpPr>
            <p:cNvPr id="3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 된 사원번호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380356" y="3604998"/>
            <a:ext cx="2694495" cy="600164"/>
            <a:chOff x="6383603" y="999325"/>
            <a:chExt cx="2694495" cy="600164"/>
          </a:xfrm>
        </p:grpSpPr>
        <p:sp>
          <p:nvSpPr>
            <p:cNvPr id="4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정보 확인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 - </a:t>
              </a:r>
              <a:r>
                <a:rPr lang="ko-KR" altLang="en-US" sz="1100" dirty="0">
                  <a:solidFill>
                    <a:prstClr val="black"/>
                  </a:solidFill>
                </a:rPr>
                <a:t>비밀번호 일치 여부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확인</a:t>
              </a:r>
              <a:endParaRPr lang="en-US" altLang="ko-KR" sz="1100" dirty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 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정보 확인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수정 팝업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380356" y="2589400"/>
            <a:ext cx="2694495" cy="769441"/>
            <a:chOff x="6383603" y="999325"/>
            <a:chExt cx="2694495" cy="769441"/>
          </a:xfrm>
        </p:grpSpPr>
        <p:sp>
          <p:nvSpPr>
            <p:cNvPr id="4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48" name="직사각형 16"/>
          <p:cNvSpPr/>
          <p:nvPr/>
        </p:nvSpPr>
        <p:spPr>
          <a:xfrm>
            <a:off x="3864033" y="282443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864033" y="459574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50" name="직사각형 16"/>
          <p:cNvSpPr/>
          <p:nvPr/>
        </p:nvSpPr>
        <p:spPr>
          <a:xfrm>
            <a:off x="3864033" y="514722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64033" y="376018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1915577" y="1351236"/>
            <a:ext cx="2249211" cy="123632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138238" y="1508446"/>
            <a:ext cx="1803888" cy="3891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프로젝트 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138238" y="1976971"/>
            <a:ext cx="799422" cy="4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개인정보</a:t>
            </a:r>
            <a:endParaRPr lang="en-US" altLang="ko-KR" sz="1100" dirty="0">
              <a:solidFill>
                <a:prstClr val="black"/>
              </a:solidFill>
            </a:endParaRPr>
          </a:p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로그아웃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007776" y="1976971"/>
            <a:ext cx="934350" cy="4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참여인원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algn="ctr"/>
            <a:r>
              <a:rPr lang="en-US" altLang="ko-KR" sz="1100" dirty="0" smtClean="0">
                <a:solidFill>
                  <a:prstClr val="black"/>
                </a:solidFill>
              </a:rPr>
              <a:t>@@</a:t>
            </a:r>
            <a:r>
              <a:rPr lang="ko-KR" altLang="en-US" sz="1100" dirty="0" smtClean="0">
                <a:solidFill>
                  <a:prstClr val="black"/>
                </a:solidFill>
              </a:rPr>
              <a:t>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0" y="68190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개인정보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- 1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0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 </a:t>
            </a:r>
            <a:r>
              <a:rPr lang="ko-KR" altLang="en-US" sz="1100" dirty="0">
                <a:solidFill>
                  <a:prstClr val="black"/>
                </a:solidFill>
              </a:rPr>
              <a:t>개인정보 확인 및 </a:t>
            </a:r>
            <a:r>
              <a:rPr lang="ko-KR" altLang="en-US" sz="1100" dirty="0" smtClean="0">
                <a:solidFill>
                  <a:prstClr val="black"/>
                </a:solidFill>
              </a:rPr>
              <a:t>수정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371519" y="1047965"/>
            <a:ext cx="2777237" cy="5625426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3214048" y="1047965"/>
            <a:ext cx="2777237" cy="5625426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965585" y="1298255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개인 정보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37468" y="2902491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37468" y="3709041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직책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27284" y="2586792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27284" y="3394056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직책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37468" y="2110925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27284" y="1795226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37468" y="4505430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부서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27284" y="4190445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부서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31923" y="5285511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전화번호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0209" y="4970526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전화번호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27284" y="6077791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prstClr val="black"/>
                </a:solidFill>
              </a:rPr>
              <a:t>이메일</a:t>
            </a:r>
            <a:r>
              <a:rPr lang="ko-KR" altLang="en-US" sz="1100" dirty="0" smtClean="0">
                <a:solidFill>
                  <a:prstClr val="black"/>
                </a:solidFill>
              </a:rPr>
              <a:t>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25570" y="5762806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prstClr val="black"/>
                </a:solidFill>
              </a:rPr>
              <a:t>이메일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563283" y="4189477"/>
            <a:ext cx="2013310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정보 수정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392412" y="1851927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 </a:t>
            </a:r>
            <a:r>
              <a:rPr lang="en-US" altLang="ko-KR" sz="1100" dirty="0" smtClean="0">
                <a:solidFill>
                  <a:prstClr val="black"/>
                </a:solidFill>
              </a:rPr>
              <a:t>*</a:t>
            </a:r>
            <a:r>
              <a:rPr lang="ko-KR" altLang="en-US" sz="1100" dirty="0" smtClean="0">
                <a:solidFill>
                  <a:prstClr val="black"/>
                </a:solidFill>
              </a:rPr>
              <a:t>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399162" y="1536942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398522" y="2352662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 재입력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395012" y="3477566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희망 연락처 출력</a:t>
            </a:r>
            <a:r>
              <a:rPr lang="en-US" altLang="ko-KR" sz="1100" dirty="0" smtClean="0">
                <a:solidFill>
                  <a:prstClr val="black"/>
                </a:solidFill>
              </a:rPr>
              <a:t>/</a:t>
            </a:r>
            <a:r>
              <a:rPr lang="ko-KR" altLang="en-US" sz="1100" dirty="0" smtClean="0">
                <a:solidFill>
                  <a:prstClr val="black"/>
                </a:solidFill>
              </a:rPr>
              <a:t>수정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401762" y="3162581"/>
            <a:ext cx="1325373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희망 연락처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653660" y="2828923"/>
            <a:ext cx="1204885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일치 확인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64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개인 정보 팝업 화면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정보 확인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수정 화면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6377111" y="2255737"/>
            <a:ext cx="2694495" cy="769441"/>
            <a:chOff x="6383603" y="999325"/>
            <a:chExt cx="2694495" cy="769441"/>
          </a:xfrm>
        </p:grpSpPr>
        <p:sp>
          <p:nvSpPr>
            <p:cNvPr id="7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*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일치 확인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 일치 확인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6377111" y="3266378"/>
            <a:ext cx="2694495" cy="769441"/>
            <a:chOff x="6383603" y="999325"/>
            <a:chExt cx="2694495" cy="769441"/>
          </a:xfrm>
        </p:grpSpPr>
        <p:sp>
          <p:nvSpPr>
            <p:cNvPr id="7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희망 연락처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입력된 정보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희망 연락처 수정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수정은 새로운 내용 입력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6380358" y="1540833"/>
            <a:ext cx="2694495" cy="600164"/>
            <a:chOff x="6383603" y="999325"/>
            <a:chExt cx="2694495" cy="600164"/>
          </a:xfrm>
        </p:grpSpPr>
        <p:sp>
          <p:nvSpPr>
            <p:cNvPr id="76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정보 출력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직책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부서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전화번호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6379693" y="4253194"/>
            <a:ext cx="2694495" cy="430887"/>
            <a:chOff x="6383603" y="999325"/>
            <a:chExt cx="2694495" cy="430887"/>
          </a:xfrm>
        </p:grpSpPr>
        <p:sp>
          <p:nvSpPr>
            <p:cNvPr id="82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정보 수정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희망연락처 수정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84" name="직사각형 16"/>
          <p:cNvSpPr/>
          <p:nvPr/>
        </p:nvSpPr>
        <p:spPr>
          <a:xfrm>
            <a:off x="2313669" y="139260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85" name="직사각형 16"/>
          <p:cNvSpPr/>
          <p:nvPr/>
        </p:nvSpPr>
        <p:spPr>
          <a:xfrm>
            <a:off x="1603156" y="178313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86" name="직사각형 16"/>
          <p:cNvSpPr/>
          <p:nvPr/>
        </p:nvSpPr>
        <p:spPr>
          <a:xfrm>
            <a:off x="4465833" y="150720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87" name="직사각형 16"/>
          <p:cNvSpPr/>
          <p:nvPr/>
        </p:nvSpPr>
        <p:spPr>
          <a:xfrm>
            <a:off x="4958915" y="315681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88" name="직사각형 16"/>
          <p:cNvSpPr/>
          <p:nvPr/>
        </p:nvSpPr>
        <p:spPr>
          <a:xfrm>
            <a:off x="5095747" y="426991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5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-3266" y="67096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개인정보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- 2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974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참여인원의 기본정보 및 로그인 </a:t>
            </a:r>
            <a:r>
              <a:rPr lang="ko-KR" altLang="en-US" sz="1100" dirty="0" smtClean="0">
                <a:solidFill>
                  <a:prstClr val="black"/>
                </a:solidFill>
              </a:rPr>
              <a:t>여부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864588"/>
              </p:ext>
            </p:extLst>
          </p:nvPr>
        </p:nvGraphicFramePr>
        <p:xfrm>
          <a:off x="1812904" y="2684960"/>
          <a:ext cx="2445828" cy="427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457"/>
                <a:gridCol w="611457"/>
                <a:gridCol w="611457"/>
                <a:gridCol w="611457"/>
              </a:tblGrid>
              <a:tr h="427145">
                <a:tc>
                  <a:txBody>
                    <a:bodyPr/>
                    <a:lstStyle/>
                    <a:p>
                      <a:pPr algn="ctr" latinLnBrk="1"/>
                      <a:endParaRPr lang="en-US" altLang="ko-KR" sz="4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4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직책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4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연락처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상태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1815151" y="3598443"/>
          <a:ext cx="2443580" cy="2833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895"/>
                <a:gridCol w="610895"/>
                <a:gridCol w="610895"/>
                <a:gridCol w="610895"/>
              </a:tblGrid>
              <a:tr h="47224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224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224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224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224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224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2269947" y="3206292"/>
            <a:ext cx="1113576" cy="2616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 입력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34162" y="3206292"/>
            <a:ext cx="724570" cy="2616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검색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380359" y="1000224"/>
            <a:ext cx="2694495" cy="430887"/>
            <a:chOff x="6383603" y="999325"/>
            <a:chExt cx="2694495" cy="430887"/>
          </a:xfrm>
        </p:grpSpPr>
        <p:sp>
          <p:nvSpPr>
            <p:cNvPr id="3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표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컬럼</a:t>
              </a:r>
              <a:r>
                <a:rPr lang="ko-KR" altLang="en-US" sz="1100" dirty="0" err="1">
                  <a:solidFill>
                    <a:prstClr val="black"/>
                  </a:solidFill>
                </a:rPr>
                <a:t>명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380359" y="1558292"/>
            <a:ext cx="2694495" cy="769441"/>
            <a:chOff x="6383603" y="999325"/>
            <a:chExt cx="2694495" cy="769441"/>
          </a:xfrm>
        </p:grpSpPr>
        <p:sp>
          <p:nvSpPr>
            <p:cNvPr id="38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검색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일치하는 정보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6416554" y="2609026"/>
            <a:ext cx="2694495" cy="600164"/>
            <a:chOff x="6383603" y="999325"/>
            <a:chExt cx="2694495" cy="600164"/>
          </a:xfrm>
        </p:grpSpPr>
        <p:sp>
          <p:nvSpPr>
            <p:cNvPr id="4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리스트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프로젝트 참여 인원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    리스트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1915577" y="1351236"/>
            <a:ext cx="2249211" cy="123632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138238" y="1508446"/>
            <a:ext cx="1803888" cy="3891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프로젝트 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138238" y="1976971"/>
            <a:ext cx="799422" cy="4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개인정보</a:t>
            </a:r>
            <a:endParaRPr lang="en-US" altLang="ko-KR" sz="1100" dirty="0">
              <a:solidFill>
                <a:prstClr val="black"/>
              </a:solidFill>
            </a:endParaRPr>
          </a:p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로그아웃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007776" y="1976971"/>
            <a:ext cx="934350" cy="4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참여인원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algn="ctr"/>
            <a:r>
              <a:rPr lang="en-US" altLang="ko-KR" sz="1100" dirty="0" smtClean="0">
                <a:solidFill>
                  <a:prstClr val="black"/>
                </a:solidFill>
              </a:rPr>
              <a:t>@@</a:t>
            </a:r>
            <a:r>
              <a:rPr lang="ko-KR" altLang="en-US" sz="1100" dirty="0" smtClean="0">
                <a:solidFill>
                  <a:prstClr val="black"/>
                </a:solidFill>
              </a:rPr>
              <a:t>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0" name="직사각형 16"/>
          <p:cNvSpPr/>
          <p:nvPr/>
        </p:nvSpPr>
        <p:spPr>
          <a:xfrm>
            <a:off x="1653869" y="27576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51" name="직사각형 16"/>
          <p:cNvSpPr/>
          <p:nvPr/>
        </p:nvSpPr>
        <p:spPr>
          <a:xfrm>
            <a:off x="1877203" y="324355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52" name="직사각형 16"/>
          <p:cNvSpPr/>
          <p:nvPr/>
        </p:nvSpPr>
        <p:spPr>
          <a:xfrm>
            <a:off x="1933590" y="414185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-3268" y="67096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참여인원</a:t>
            </a:r>
          </a:p>
        </p:txBody>
      </p:sp>
    </p:spTree>
    <p:extLst>
      <p:ext uri="{BB962C8B-B14F-4D97-AF65-F5344CB8AC3E}">
        <p14:creationId xmlns:p14="http://schemas.microsoft.com/office/powerpoint/2010/main" val="262685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FDBBC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의사소통관리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508569"/>
            <a:ext cx="69874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김하나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98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5979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-1" y="64448"/>
            <a:ext cx="6186659" cy="34332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공지사항 리스트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1280824" y="194187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1986812" y="1864087"/>
            <a:ext cx="931333" cy="3418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공지사항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645363" y="3555752"/>
            <a:ext cx="2785743" cy="2286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645363" y="4049588"/>
            <a:ext cx="2718819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645363" y="4544487"/>
            <a:ext cx="268556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2610067" y="5725213"/>
            <a:ext cx="789410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글쓰기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21483" y="574144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4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383603" y="2146305"/>
            <a:ext cx="2828821" cy="820228"/>
            <a:chOff x="6383603" y="1338762"/>
            <a:chExt cx="2828821" cy="820228"/>
          </a:xfrm>
        </p:grpSpPr>
        <p:sp>
          <p:nvSpPr>
            <p:cNvPr id="10" name="직사각형 16"/>
            <p:cNvSpPr/>
            <p:nvPr/>
          </p:nvSpPr>
          <p:spPr>
            <a:xfrm>
              <a:off x="6383603" y="13412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prstClr val="white"/>
                  </a:solidFill>
                </a:rPr>
                <a:t>3</a:t>
              </a:r>
              <a:endParaRPr lang="ko-KR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387720" y="1694016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prstClr val="white"/>
                  </a:solidFill>
                </a:rPr>
                <a:t>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BAE4291C-03B8-4E55-B8AB-AFC512F36275}"/>
                </a:ext>
              </a:extLst>
            </p:cNvPr>
            <p:cNvSpPr txBox="1"/>
            <p:nvPr/>
          </p:nvSpPr>
          <p:spPr>
            <a:xfrm>
              <a:off x="6692144" y="1338762"/>
              <a:ext cx="252028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smtClean="0">
                  <a:solidFill>
                    <a:prstClr val="black"/>
                  </a:solidFill>
                </a:rPr>
                <a:t>공지사항 리스트 </a:t>
              </a:r>
              <a:endParaRPr lang="en-US" altLang="ko-KR" sz="1050" dirty="0">
                <a:solidFill>
                  <a:prstClr val="black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BAE4291C-03B8-4E55-B8AB-AFC512F36275}"/>
                </a:ext>
              </a:extLst>
            </p:cNvPr>
            <p:cNvSpPr txBox="1"/>
            <p:nvPr/>
          </p:nvSpPr>
          <p:spPr>
            <a:xfrm>
              <a:off x="6657268" y="1662700"/>
              <a:ext cx="2520280" cy="496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dirty="0" err="1" smtClean="0">
                  <a:solidFill>
                    <a:prstClr val="black"/>
                  </a:solidFill>
                </a:rPr>
                <a:t>글작성버튼</a:t>
              </a:r>
              <a:endParaRPr lang="en-US" altLang="ko-KR" sz="1050" dirty="0">
                <a:solidFill>
                  <a:prstClr val="black"/>
                </a:solidFill>
              </a:endParaRPr>
            </a:p>
            <a:p>
              <a:endParaRPr lang="en-US" altLang="ko-KR" sz="1050" dirty="0">
                <a:solidFill>
                  <a:prstClr val="black"/>
                </a:solidFill>
              </a:endParaRPr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3119206" y="1870713"/>
            <a:ext cx="931333" cy="3418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회의록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62604" y="2493927"/>
            <a:ext cx="2551259" cy="2550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공지사항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직사각형 16"/>
          <p:cNvSpPr/>
          <p:nvPr/>
        </p:nvSpPr>
        <p:spPr>
          <a:xfrm>
            <a:off x="6383602" y="97608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72015" y="973578"/>
            <a:ext cx="2520280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prstClr val="black"/>
                </a:solidFill>
              </a:rPr>
              <a:t>공지사항</a:t>
            </a:r>
            <a:r>
              <a:rPr lang="en-US" altLang="ko-KR" sz="1050" dirty="0" smtClean="0">
                <a:solidFill>
                  <a:prstClr val="black"/>
                </a:solidFill>
              </a:rPr>
              <a:t>/</a:t>
            </a:r>
            <a:r>
              <a:rPr lang="ko-KR" altLang="en-US" sz="1050" dirty="0" smtClean="0">
                <a:solidFill>
                  <a:prstClr val="black"/>
                </a:solidFill>
              </a:rPr>
              <a:t>회의록 간 이동 버튼</a:t>
            </a:r>
            <a:endParaRPr lang="en-US" altLang="ko-KR" sz="105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prstClr val="black"/>
                </a:solidFill>
              </a:rPr>
              <a:t>- </a:t>
            </a:r>
            <a:r>
              <a:rPr lang="ko-KR" altLang="en-US" sz="1050" dirty="0" err="1" smtClean="0">
                <a:solidFill>
                  <a:prstClr val="black"/>
                </a:solidFill>
              </a:rPr>
              <a:t>클릭시</a:t>
            </a:r>
            <a:r>
              <a:rPr lang="ko-KR" altLang="en-US" sz="1050" dirty="0" smtClean="0">
                <a:solidFill>
                  <a:prstClr val="black"/>
                </a:solidFill>
              </a:rPr>
              <a:t> 각 페이지로 이동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717985" y="2948386"/>
            <a:ext cx="500332" cy="2838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검색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728755" y="5081878"/>
            <a:ext cx="2718819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1728755" y="5576777"/>
            <a:ext cx="268556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854679" y="2948386"/>
            <a:ext cx="1794295" cy="28381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337583" y="296816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8" name="직사각형 16"/>
          <p:cNvSpPr/>
          <p:nvPr/>
        </p:nvSpPr>
        <p:spPr>
          <a:xfrm>
            <a:off x="6380731" y="155793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69144" y="1555431"/>
            <a:ext cx="2520280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prstClr val="black"/>
                </a:solidFill>
              </a:rPr>
              <a:t>검색 기능</a:t>
            </a:r>
            <a:endParaRPr lang="en-US" altLang="ko-KR" sz="105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prstClr val="black"/>
                </a:solidFill>
              </a:rPr>
              <a:t>- </a:t>
            </a:r>
            <a:r>
              <a:rPr lang="ko-KR" altLang="en-US" sz="1050" dirty="0" smtClean="0">
                <a:solidFill>
                  <a:prstClr val="black"/>
                </a:solidFill>
              </a:rPr>
              <a:t>제목으로 리스트 검색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43" name="직사각형 16"/>
          <p:cNvSpPr/>
          <p:nvPr/>
        </p:nvSpPr>
        <p:spPr>
          <a:xfrm>
            <a:off x="1805802" y="367548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58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5979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-1" y="64448"/>
            <a:ext cx="6186659" cy="34332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공지사항 글쓰기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1315975" y="298086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63137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92144" y="1045462"/>
            <a:ext cx="252028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err="1" smtClean="0">
                <a:solidFill>
                  <a:prstClr val="black"/>
                </a:solidFill>
              </a:rPr>
              <a:t>글작성</a:t>
            </a:r>
            <a:r>
              <a:rPr lang="ko-KR" altLang="en-US" sz="1050" dirty="0" smtClean="0">
                <a:solidFill>
                  <a:prstClr val="black"/>
                </a:solidFill>
              </a:rPr>
              <a:t> </a:t>
            </a:r>
            <a:endParaRPr lang="en-US" altLang="ko-KR" sz="105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prstClr val="black"/>
                </a:solidFill>
              </a:rPr>
              <a:t>- </a:t>
            </a:r>
            <a:r>
              <a:rPr lang="ko-KR" altLang="en-US" sz="1050" dirty="0" err="1" smtClean="0">
                <a:solidFill>
                  <a:prstClr val="black"/>
                </a:solidFill>
              </a:rPr>
              <a:t>글제목과</a:t>
            </a:r>
            <a:r>
              <a:rPr lang="ko-KR" altLang="en-US" sz="1050" dirty="0" smtClean="0">
                <a:solidFill>
                  <a:prstClr val="black"/>
                </a:solidFill>
              </a:rPr>
              <a:t> 글 내용을 입력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610067" y="5725213"/>
            <a:ext cx="789410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글쓰기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21483" y="574144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92144" y="1593203"/>
            <a:ext cx="14962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solidFill>
                  <a:prstClr val="black"/>
                </a:solidFill>
              </a:rPr>
              <a:t>글쓰기 버튼</a:t>
            </a:r>
            <a:endParaRPr lang="en-US" altLang="ko-KR" sz="105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prstClr val="black"/>
                </a:solidFill>
              </a:rPr>
              <a:t>- </a:t>
            </a:r>
            <a:r>
              <a:rPr lang="ko-KR" altLang="en-US" sz="1050" dirty="0" err="1" smtClean="0">
                <a:solidFill>
                  <a:prstClr val="black"/>
                </a:solidFill>
              </a:rPr>
              <a:t>클릭시</a:t>
            </a:r>
            <a:r>
              <a:rPr lang="ko-KR" altLang="en-US" sz="1050" dirty="0" smtClean="0">
                <a:solidFill>
                  <a:prstClr val="black"/>
                </a:solidFill>
              </a:rPr>
              <a:t> 등록</a:t>
            </a:r>
            <a:endParaRPr lang="en-US" altLang="ko-KR" sz="1050" dirty="0">
              <a:solidFill>
                <a:prstClr val="black"/>
              </a:solidFill>
            </a:endParaRPr>
          </a:p>
          <a:p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78000" y="2968822"/>
            <a:ext cx="2514600" cy="28810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prstClr val="black"/>
                </a:solidFill>
              </a:rPr>
              <a:t>글제목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778000" y="3369792"/>
            <a:ext cx="2514600" cy="179189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내용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986812" y="1864087"/>
            <a:ext cx="931333" cy="3418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공지사항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119206" y="1870713"/>
            <a:ext cx="931333" cy="3418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회의록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762604" y="2493927"/>
            <a:ext cx="2551259" cy="2550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공지사항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21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5979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-1" y="64448"/>
            <a:ext cx="6186659" cy="34332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공지사항 리스트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1280824" y="194187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1986812" y="1864087"/>
            <a:ext cx="931333" cy="3418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공지사항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645363" y="3555752"/>
            <a:ext cx="2785743" cy="2286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645363" y="4049588"/>
            <a:ext cx="2718819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645363" y="4544487"/>
            <a:ext cx="268556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2610067" y="5725213"/>
            <a:ext cx="789410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글쓰기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21483" y="574144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4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383603" y="2146305"/>
            <a:ext cx="2828821" cy="820228"/>
            <a:chOff x="6383603" y="1338762"/>
            <a:chExt cx="2828821" cy="820228"/>
          </a:xfrm>
        </p:grpSpPr>
        <p:sp>
          <p:nvSpPr>
            <p:cNvPr id="10" name="직사각형 16"/>
            <p:cNvSpPr/>
            <p:nvPr/>
          </p:nvSpPr>
          <p:spPr>
            <a:xfrm>
              <a:off x="6383603" y="13412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prstClr val="white"/>
                  </a:solidFill>
                </a:rPr>
                <a:t>3</a:t>
              </a:r>
              <a:endParaRPr lang="ko-KR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387720" y="1694016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prstClr val="white"/>
                  </a:solidFill>
                </a:rPr>
                <a:t>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BAE4291C-03B8-4E55-B8AB-AFC512F36275}"/>
                </a:ext>
              </a:extLst>
            </p:cNvPr>
            <p:cNvSpPr txBox="1"/>
            <p:nvPr/>
          </p:nvSpPr>
          <p:spPr>
            <a:xfrm>
              <a:off x="6692144" y="1338762"/>
              <a:ext cx="252028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smtClean="0">
                  <a:solidFill>
                    <a:prstClr val="black"/>
                  </a:solidFill>
                </a:rPr>
                <a:t>회의록 리스트 </a:t>
              </a:r>
              <a:endParaRPr lang="en-US" altLang="ko-KR" sz="1050" dirty="0">
                <a:solidFill>
                  <a:prstClr val="black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BAE4291C-03B8-4E55-B8AB-AFC512F36275}"/>
                </a:ext>
              </a:extLst>
            </p:cNvPr>
            <p:cNvSpPr txBox="1"/>
            <p:nvPr/>
          </p:nvSpPr>
          <p:spPr>
            <a:xfrm>
              <a:off x="6657268" y="1662700"/>
              <a:ext cx="2520280" cy="496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dirty="0" err="1" smtClean="0">
                  <a:solidFill>
                    <a:prstClr val="black"/>
                  </a:solidFill>
                </a:rPr>
                <a:t>글작성버튼</a:t>
              </a:r>
              <a:endParaRPr lang="en-US" altLang="ko-KR" sz="1050" dirty="0">
                <a:solidFill>
                  <a:prstClr val="black"/>
                </a:solidFill>
              </a:endParaRPr>
            </a:p>
            <a:p>
              <a:endParaRPr lang="en-US" altLang="ko-KR" sz="1050" dirty="0">
                <a:solidFill>
                  <a:prstClr val="black"/>
                </a:solidFill>
              </a:endParaRPr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3119206" y="1870713"/>
            <a:ext cx="931333" cy="3418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회의록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62604" y="2493927"/>
            <a:ext cx="2551259" cy="2550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회의록</a:t>
            </a:r>
            <a:endParaRPr lang="ko-KR" altLang="en-US" sz="11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7" name="직사각형 16"/>
          <p:cNvSpPr/>
          <p:nvPr/>
        </p:nvSpPr>
        <p:spPr>
          <a:xfrm>
            <a:off x="6383602" y="97608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72015" y="973578"/>
            <a:ext cx="2520280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prstClr val="black"/>
                </a:solidFill>
              </a:rPr>
              <a:t>공지사항</a:t>
            </a:r>
            <a:r>
              <a:rPr lang="en-US" altLang="ko-KR" sz="1050" dirty="0" smtClean="0">
                <a:solidFill>
                  <a:prstClr val="black"/>
                </a:solidFill>
              </a:rPr>
              <a:t>/</a:t>
            </a:r>
            <a:r>
              <a:rPr lang="ko-KR" altLang="en-US" sz="1050" dirty="0" smtClean="0">
                <a:solidFill>
                  <a:prstClr val="black"/>
                </a:solidFill>
              </a:rPr>
              <a:t>회의록 간 이동 버튼</a:t>
            </a:r>
            <a:endParaRPr lang="en-US" altLang="ko-KR" sz="105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prstClr val="black"/>
                </a:solidFill>
              </a:rPr>
              <a:t>- </a:t>
            </a:r>
            <a:r>
              <a:rPr lang="ko-KR" altLang="en-US" sz="1050" dirty="0" err="1" smtClean="0">
                <a:solidFill>
                  <a:prstClr val="black"/>
                </a:solidFill>
              </a:rPr>
              <a:t>클릭시</a:t>
            </a:r>
            <a:r>
              <a:rPr lang="ko-KR" altLang="en-US" sz="1050" dirty="0" smtClean="0">
                <a:solidFill>
                  <a:prstClr val="black"/>
                </a:solidFill>
              </a:rPr>
              <a:t> 각 페이지로 이동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717985" y="2948386"/>
            <a:ext cx="500332" cy="2838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검색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728755" y="5081878"/>
            <a:ext cx="2718819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1728755" y="5576777"/>
            <a:ext cx="268556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854679" y="2948386"/>
            <a:ext cx="1794295" cy="28381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337583" y="296816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8" name="직사각형 16"/>
          <p:cNvSpPr/>
          <p:nvPr/>
        </p:nvSpPr>
        <p:spPr>
          <a:xfrm>
            <a:off x="6380731" y="155793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69144" y="1555431"/>
            <a:ext cx="2520280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prstClr val="black"/>
                </a:solidFill>
              </a:rPr>
              <a:t>검색 기능</a:t>
            </a:r>
            <a:endParaRPr lang="en-US" altLang="ko-KR" sz="105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prstClr val="black"/>
                </a:solidFill>
              </a:rPr>
              <a:t>- </a:t>
            </a:r>
            <a:r>
              <a:rPr lang="ko-KR" altLang="en-US" sz="1050" dirty="0" smtClean="0">
                <a:solidFill>
                  <a:prstClr val="black"/>
                </a:solidFill>
              </a:rPr>
              <a:t>제목으로 리스트 검색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43" name="직사각형 16"/>
          <p:cNvSpPr/>
          <p:nvPr/>
        </p:nvSpPr>
        <p:spPr>
          <a:xfrm>
            <a:off x="1805802" y="367548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62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5979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-1" y="64448"/>
            <a:ext cx="6186659" cy="34332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회의록 글쓰기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1315975" y="298086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63137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92144" y="976444"/>
            <a:ext cx="252028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err="1" smtClean="0">
                <a:solidFill>
                  <a:prstClr val="black"/>
                </a:solidFill>
              </a:rPr>
              <a:t>글작성</a:t>
            </a:r>
            <a:r>
              <a:rPr lang="ko-KR" altLang="en-US" sz="1050" dirty="0" smtClean="0">
                <a:solidFill>
                  <a:prstClr val="black"/>
                </a:solidFill>
              </a:rPr>
              <a:t> </a:t>
            </a:r>
            <a:endParaRPr lang="en-US" altLang="ko-KR" sz="105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prstClr val="black"/>
                </a:solidFill>
              </a:rPr>
              <a:t>- </a:t>
            </a:r>
            <a:r>
              <a:rPr lang="ko-KR" altLang="en-US" sz="1050" dirty="0" err="1" smtClean="0">
                <a:solidFill>
                  <a:prstClr val="black"/>
                </a:solidFill>
              </a:rPr>
              <a:t>글제목과</a:t>
            </a:r>
            <a:r>
              <a:rPr lang="ko-KR" altLang="en-US" sz="1050" dirty="0" smtClean="0">
                <a:solidFill>
                  <a:prstClr val="black"/>
                </a:solidFill>
              </a:rPr>
              <a:t> 글 내용을 입력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610067" y="5725213"/>
            <a:ext cx="789410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글쓰기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21483" y="574144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92144" y="1553525"/>
            <a:ext cx="14962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solidFill>
                  <a:prstClr val="black"/>
                </a:solidFill>
              </a:rPr>
              <a:t>글쓰기 버튼</a:t>
            </a:r>
            <a:endParaRPr lang="en-US" altLang="ko-KR" sz="105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prstClr val="black"/>
                </a:solidFill>
              </a:rPr>
              <a:t>- </a:t>
            </a:r>
            <a:r>
              <a:rPr lang="ko-KR" altLang="en-US" sz="1050" dirty="0" err="1" smtClean="0">
                <a:solidFill>
                  <a:prstClr val="black"/>
                </a:solidFill>
              </a:rPr>
              <a:t>클릭시</a:t>
            </a:r>
            <a:r>
              <a:rPr lang="ko-KR" altLang="en-US" sz="1050" dirty="0" smtClean="0">
                <a:solidFill>
                  <a:prstClr val="black"/>
                </a:solidFill>
              </a:rPr>
              <a:t> 등록</a:t>
            </a:r>
            <a:endParaRPr lang="en-US" altLang="ko-KR" sz="1050" dirty="0">
              <a:solidFill>
                <a:prstClr val="black"/>
              </a:solidFill>
            </a:endParaRPr>
          </a:p>
          <a:p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78000" y="2968822"/>
            <a:ext cx="2514600" cy="28810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prstClr val="black"/>
                </a:solidFill>
              </a:rPr>
              <a:t>글제목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778000" y="3369792"/>
            <a:ext cx="2514600" cy="179189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내용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986812" y="1864087"/>
            <a:ext cx="931333" cy="3418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공지사항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119206" y="1870713"/>
            <a:ext cx="931333" cy="3418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회의록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762604" y="2493927"/>
            <a:ext cx="2551259" cy="2550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회의록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3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FDBBC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r>
              <a:rPr lang="ko-KR" altLang="en-US" sz="2800" dirty="0" err="1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508569"/>
            <a:ext cx="69874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이준석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207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1841216" y="2391446"/>
          <a:ext cx="2402541" cy="2361568"/>
        </p:xfrm>
        <a:graphic>
          <a:graphicData uri="http://schemas.openxmlformats.org/drawingml/2006/table">
            <a:tbl>
              <a:tblPr firstRow="1" bandRow="1"/>
              <a:tblGrid>
                <a:gridCol w="466188"/>
                <a:gridCol w="752667"/>
                <a:gridCol w="407406"/>
                <a:gridCol w="388140"/>
                <a:gridCol w="388140"/>
              </a:tblGrid>
              <a:tr h="31609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조회수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45323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45323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45323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45323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3442447" y="4827555"/>
            <a:ext cx="778895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 dirty="0" smtClean="0">
                <a:solidFill>
                  <a:prstClr val="black"/>
                </a:solidFill>
              </a:rPr>
              <a:t>등록</a:t>
            </a:r>
            <a:endParaRPr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30289" y="1337027"/>
            <a:ext cx="1976946" cy="518944"/>
          </a:xfrm>
          <a:prstGeom prst="rect">
            <a:avLst/>
          </a:prstGeom>
          <a:solidFill>
            <a:schemeClr val="l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prstClr val="black"/>
                </a:solidFill>
              </a:rPr>
              <a:t>상단 메뉴</a:t>
            </a:r>
          </a:p>
        </p:txBody>
      </p:sp>
      <p:sp>
        <p:nvSpPr>
          <p:cNvPr id="20" name="직사각형 16"/>
          <p:cNvSpPr/>
          <p:nvPr/>
        </p:nvSpPr>
        <p:spPr>
          <a:xfrm>
            <a:off x="2768822" y="201989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100153" y="2019891"/>
            <a:ext cx="1208052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검색 창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3" name="직사각형 16"/>
          <p:cNvSpPr/>
          <p:nvPr/>
        </p:nvSpPr>
        <p:spPr>
          <a:xfrm>
            <a:off x="1815545" y="232057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4" name="직사각형 16"/>
          <p:cNvSpPr/>
          <p:nvPr/>
        </p:nvSpPr>
        <p:spPr>
          <a:xfrm>
            <a:off x="6400301" y="172041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39398" y="1047965"/>
            <a:ext cx="22727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검색 창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제목으로 검색 가능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739398" y="1720415"/>
            <a:ext cx="227279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이슈리스트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데이터 베이스에 등록된 이슈리스트 내용을 출력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383603" y="234887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684978" y="2348879"/>
            <a:ext cx="22727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글쓰기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클릭 시 작성 페이지로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173560" y="482755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4830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81231" y="197709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1511" y="1805975"/>
            <a:ext cx="2183560" cy="461665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전체진행일정</a:t>
            </a: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58189" y="5449496"/>
            <a:ext cx="9085811" cy="131376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11" y="2267640"/>
            <a:ext cx="780097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4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1807616" y="2300030"/>
          <a:ext cx="2418726" cy="1040432"/>
        </p:xfrm>
        <a:graphic>
          <a:graphicData uri="http://schemas.openxmlformats.org/drawingml/2006/table">
            <a:tbl>
              <a:tblPr firstRow="1" bandRow="1"/>
              <a:tblGrid>
                <a:gridCol w="604351"/>
                <a:gridCol w="1814375"/>
              </a:tblGrid>
              <a:tr h="52021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52021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339111" y="3534990"/>
            <a:ext cx="778895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167231" y="3534990"/>
            <a:ext cx="1051686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>
                <a:solidFill>
                  <a:prstClr val="black"/>
                </a:solidFill>
              </a:rPr>
              <a:t>조회화면으로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030289" y="1337027"/>
            <a:ext cx="1976946" cy="518944"/>
          </a:xfrm>
          <a:prstGeom prst="rect">
            <a:avLst/>
          </a:prstGeom>
          <a:solidFill>
            <a:schemeClr val="l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prstClr val="black"/>
                </a:solidFill>
              </a:rPr>
              <a:t>상단 메뉴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작성</a:t>
            </a:r>
          </a:p>
        </p:txBody>
      </p:sp>
      <p:sp>
        <p:nvSpPr>
          <p:cNvPr id="13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39398" y="1047965"/>
            <a:ext cx="22727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입력 란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제목과 내용을 입력할 수 있다</a:t>
            </a:r>
            <a:r>
              <a:rPr lang="en-US" altLang="ko-KR" sz="1100" dirty="0" smtClean="0">
                <a:solidFill>
                  <a:prstClr val="black"/>
                </a:solidFill>
              </a:rPr>
              <a:t>.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2" name="직사각형 16"/>
          <p:cNvSpPr/>
          <p:nvPr/>
        </p:nvSpPr>
        <p:spPr>
          <a:xfrm>
            <a:off x="6383602" y="159194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39397" y="1591941"/>
            <a:ext cx="22727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조회화면으로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이슈리스트 페이지로 이동한다</a:t>
            </a:r>
            <a:r>
              <a:rPr lang="en-US" altLang="ko-KR" sz="1100" dirty="0" smtClean="0">
                <a:solidFill>
                  <a:prstClr val="black"/>
                </a:solidFill>
              </a:rPr>
              <a:t>.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1801424" y="22925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5" name="직사각형 16"/>
          <p:cNvSpPr/>
          <p:nvPr/>
        </p:nvSpPr>
        <p:spPr>
          <a:xfrm>
            <a:off x="3118006" y="380080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98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FDBBC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508569"/>
            <a:ext cx="69874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이연학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832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안드로이드</a:t>
            </a:r>
            <a:r>
              <a:rPr lang="ko-KR" altLang="en-US" sz="1100" dirty="0" smtClean="0">
                <a:solidFill>
                  <a:prstClr val="black"/>
                </a:solidFill>
              </a:rPr>
              <a:t> 업무 리스트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53195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816344" y="1047189"/>
            <a:ext cx="2772000" cy="5614819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1948942" y="1663970"/>
            <a:ext cx="2520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1997197" y="2287164"/>
          <a:ext cx="2381332" cy="4052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1332"/>
              </a:tblGrid>
              <a:tr h="8105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105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105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105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105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488611" y="1311219"/>
            <a:ext cx="2099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 현황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49762" y="2332372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제목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49761" y="2741889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담당자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07496" y="2761042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 여부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43164" y="3136358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제목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043163" y="3545875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담당자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00898" y="3565028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 여부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43162" y="3995952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제목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043161" y="4405469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담당자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200896" y="4424622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 여부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65507" y="946228"/>
            <a:ext cx="16086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검색 처리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업무 명으로 검색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665507" y="1448526"/>
            <a:ext cx="23133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결재 여부 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업무 중 </a:t>
            </a:r>
            <a:r>
              <a:rPr lang="en-US" altLang="ko-KR" sz="1100" dirty="0" smtClean="0">
                <a:solidFill>
                  <a:prstClr val="black"/>
                </a:solidFill>
              </a:rPr>
              <a:t>/ </a:t>
            </a:r>
            <a:r>
              <a:rPr lang="ko-KR" altLang="en-US" sz="1100" dirty="0" smtClean="0">
                <a:solidFill>
                  <a:prstClr val="black"/>
                </a:solidFill>
              </a:rPr>
              <a:t>결재 </a:t>
            </a:r>
            <a:r>
              <a:rPr lang="en-US" altLang="ko-KR" sz="1100" dirty="0" smtClean="0">
                <a:solidFill>
                  <a:prstClr val="black"/>
                </a:solidFill>
              </a:rPr>
              <a:t>/ </a:t>
            </a:r>
            <a:r>
              <a:rPr lang="ko-KR" altLang="en-US" sz="1100" dirty="0" smtClean="0">
                <a:solidFill>
                  <a:prstClr val="black"/>
                </a:solidFill>
              </a:rPr>
              <a:t>반려처리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05371" y="276632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540761" y="1811090"/>
            <a:ext cx="863515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검색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002768" y="1811090"/>
            <a:ext cx="1376261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2071165" y="186957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endParaRPr lang="ko-KR" altLang="en-US" sz="1100" dirty="0">
              <a:solidFill>
                <a:prstClr val="white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68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BC1">
            <a:alpha val="8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721501" y="2786332"/>
            <a:ext cx="3820145" cy="1337094"/>
          </a:xfrm>
          <a:prstGeom prst="rect">
            <a:avLst/>
          </a:prstGeom>
          <a:solidFill>
            <a:srgbClr val="94C3BB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346385" y="2950565"/>
            <a:ext cx="4570377" cy="1107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4800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en-US" altLang="ko-KR" sz="4800" dirty="0">
              <a:solidFill>
                <a:prstClr val="black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rgbClr val="17375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516" y="1850433"/>
            <a:ext cx="2508114" cy="93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0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82691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김진수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64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441033"/>
            <a:ext cx="9144000" cy="638020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666" y="520388"/>
            <a:ext cx="9020432" cy="6230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EECE1">
                  <a:lumMod val="50000"/>
                </a:srgb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08" y="564756"/>
            <a:ext cx="3352800" cy="3095625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>
            <a:off x="1255325" y="2675524"/>
            <a:ext cx="232370" cy="1198866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709831" y="2398525"/>
            <a:ext cx="1090989" cy="27699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9922" y="3874390"/>
            <a:ext cx="3085772" cy="2492990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prstClr val="black"/>
                </a:solidFill>
              </a:rPr>
              <a:t>$("#</a:t>
            </a:r>
            <a:r>
              <a:rPr lang="en-US" altLang="ko-KR" sz="1200" b="1" dirty="0" err="1">
                <a:solidFill>
                  <a:prstClr val="black"/>
                </a:solidFill>
              </a:rPr>
              <a:t>ckSave</a:t>
            </a:r>
            <a:r>
              <a:rPr lang="en-US" altLang="ko-KR" sz="1200" b="1" dirty="0">
                <a:solidFill>
                  <a:prstClr val="black"/>
                </a:solidFill>
              </a:rPr>
              <a:t>").change(function(){ 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// </a:t>
            </a:r>
            <a:r>
              <a:rPr lang="ko-KR" altLang="en-US" sz="1200" b="1" dirty="0" smtClean="0">
                <a:solidFill>
                  <a:prstClr val="black"/>
                </a:solidFill>
              </a:rPr>
              <a:t>사원번호 저장 체크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altLang="ko-KR" sz="1200" b="1" dirty="0">
                <a:solidFill>
                  <a:prstClr val="black"/>
                </a:solidFill>
              </a:rPr>
              <a:t> 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  if</a:t>
            </a:r>
            <a:r>
              <a:rPr lang="en-US" altLang="ko-KR" sz="1200" b="1" dirty="0">
                <a:solidFill>
                  <a:prstClr val="black"/>
                </a:solidFill>
              </a:rPr>
              <a:t>($("#</a:t>
            </a:r>
            <a:r>
              <a:rPr lang="en-US" altLang="ko-KR" sz="1200" b="1" dirty="0" err="1">
                <a:solidFill>
                  <a:prstClr val="black"/>
                </a:solidFill>
              </a:rPr>
              <a:t>ckSave</a:t>
            </a:r>
            <a:r>
              <a:rPr lang="en-US" altLang="ko-KR" sz="1200" b="1" dirty="0">
                <a:solidFill>
                  <a:prstClr val="black"/>
                </a:solidFill>
              </a:rPr>
              <a:t>").is(":checked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")){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setCookie</a:t>
            </a:r>
            <a:r>
              <a:rPr lang="en-US" altLang="ko-KR" sz="1200" dirty="0">
                <a:solidFill>
                  <a:prstClr val="black"/>
                </a:solidFill>
              </a:rPr>
              <a:t>("key", $("#</a:t>
            </a:r>
            <a:r>
              <a:rPr lang="en-US" altLang="ko-KR" sz="1200" dirty="0" err="1">
                <a:solidFill>
                  <a:prstClr val="black"/>
                </a:solidFill>
              </a:rPr>
              <a:t>mno</a:t>
            </a:r>
            <a:r>
              <a:rPr lang="en-US" altLang="ko-KR" sz="1200" dirty="0">
                <a:solidFill>
                  <a:prstClr val="black"/>
                </a:solidFill>
              </a:rPr>
              <a:t>").</a:t>
            </a:r>
            <a:r>
              <a:rPr lang="en-US" altLang="ko-KR" sz="1200" dirty="0" err="1">
                <a:solidFill>
                  <a:prstClr val="black"/>
                </a:solidFill>
              </a:rPr>
              <a:t>val</a:t>
            </a:r>
            <a:r>
              <a:rPr lang="en-US" altLang="ko-KR" sz="1200" dirty="0">
                <a:solidFill>
                  <a:prstClr val="black"/>
                </a:solidFill>
              </a:rPr>
              <a:t>(), 1);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}</a:t>
            </a:r>
            <a:r>
              <a:rPr lang="en-US" altLang="ko-KR" sz="1200" b="1" dirty="0">
                <a:solidFill>
                  <a:prstClr val="black"/>
                </a:solidFill>
              </a:rPr>
              <a:t>else{ // </a:t>
            </a:r>
            <a:r>
              <a:rPr lang="ko-KR" altLang="en-US" sz="1200" b="1" dirty="0">
                <a:solidFill>
                  <a:prstClr val="black"/>
                </a:solidFill>
              </a:rPr>
              <a:t>사원번호 저장 체크 해제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deleteCookie</a:t>
            </a:r>
            <a:r>
              <a:rPr lang="en-US" altLang="ko-KR" sz="1200" dirty="0">
                <a:solidFill>
                  <a:prstClr val="black"/>
                </a:solidFill>
              </a:rPr>
              <a:t>("key");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}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});</a:t>
            </a:r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$("#</a:t>
            </a:r>
            <a:r>
              <a:rPr lang="en-US" altLang="ko-KR" sz="1200" b="1" dirty="0" err="1">
                <a:solidFill>
                  <a:prstClr val="black"/>
                </a:solidFill>
              </a:rPr>
              <a:t>mno</a:t>
            </a:r>
            <a:r>
              <a:rPr lang="en-US" altLang="ko-KR" sz="1200" b="1" dirty="0">
                <a:solidFill>
                  <a:prstClr val="black"/>
                </a:solidFill>
              </a:rPr>
              <a:t>").</a:t>
            </a:r>
            <a:r>
              <a:rPr lang="en-US" altLang="ko-KR" sz="1200" b="1" dirty="0" err="1">
                <a:solidFill>
                  <a:prstClr val="black"/>
                </a:solidFill>
              </a:rPr>
              <a:t>keyup</a:t>
            </a:r>
            <a:r>
              <a:rPr lang="en-US" altLang="ko-KR" sz="1200" b="1" dirty="0">
                <a:solidFill>
                  <a:prstClr val="black"/>
                </a:solidFill>
              </a:rPr>
              <a:t>(function(){ 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   if</a:t>
            </a:r>
            <a:r>
              <a:rPr lang="en-US" altLang="ko-KR" sz="1200" b="1" dirty="0">
                <a:solidFill>
                  <a:prstClr val="black"/>
                </a:solidFill>
              </a:rPr>
              <a:t>($("#</a:t>
            </a:r>
            <a:r>
              <a:rPr lang="en-US" altLang="ko-KR" sz="1200" b="1" dirty="0" err="1">
                <a:solidFill>
                  <a:prstClr val="black"/>
                </a:solidFill>
              </a:rPr>
              <a:t>ckSave</a:t>
            </a:r>
            <a:r>
              <a:rPr lang="en-US" altLang="ko-KR" sz="1200" b="1" dirty="0">
                <a:solidFill>
                  <a:prstClr val="black"/>
                </a:solidFill>
              </a:rPr>
              <a:t>").is(":checked")){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setCookie</a:t>
            </a:r>
            <a:r>
              <a:rPr lang="en-US" altLang="ko-KR" sz="1200" dirty="0">
                <a:solidFill>
                  <a:prstClr val="black"/>
                </a:solidFill>
              </a:rPr>
              <a:t>("key", $("#</a:t>
            </a:r>
            <a:r>
              <a:rPr lang="en-US" altLang="ko-KR" sz="1200" dirty="0" err="1">
                <a:solidFill>
                  <a:prstClr val="black"/>
                </a:solidFill>
              </a:rPr>
              <a:t>mno</a:t>
            </a:r>
            <a:r>
              <a:rPr lang="en-US" altLang="ko-KR" sz="1200" dirty="0">
                <a:solidFill>
                  <a:prstClr val="black"/>
                </a:solidFill>
              </a:rPr>
              <a:t>").</a:t>
            </a:r>
            <a:r>
              <a:rPr lang="en-US" altLang="ko-KR" sz="1200" dirty="0" err="1">
                <a:solidFill>
                  <a:prstClr val="black"/>
                </a:solidFill>
              </a:rPr>
              <a:t>val</a:t>
            </a:r>
            <a:r>
              <a:rPr lang="en-US" altLang="ko-KR" sz="1200" dirty="0">
                <a:solidFill>
                  <a:prstClr val="black"/>
                </a:solidFill>
              </a:rPr>
              <a:t>(), 1);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}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});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241715" y="3006316"/>
            <a:ext cx="4410183" cy="1569660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//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쿠키 설정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function </a:t>
            </a:r>
            <a:r>
              <a:rPr lang="en-US" altLang="ko-KR" sz="1200" b="1" dirty="0" err="1">
                <a:solidFill>
                  <a:prstClr val="black"/>
                </a:solidFill>
              </a:rPr>
              <a:t>setCookie</a:t>
            </a:r>
            <a:r>
              <a:rPr lang="en-US" altLang="ko-KR" sz="1200" b="1" dirty="0">
                <a:solidFill>
                  <a:prstClr val="black"/>
                </a:solidFill>
              </a:rPr>
              <a:t>(</a:t>
            </a:r>
            <a:r>
              <a:rPr lang="en-US" altLang="ko-KR" sz="1200" b="1" dirty="0" err="1">
                <a:solidFill>
                  <a:prstClr val="black"/>
                </a:solidFill>
              </a:rPr>
              <a:t>cookieName</a:t>
            </a:r>
            <a:r>
              <a:rPr lang="en-US" altLang="ko-KR" sz="1200" b="1" dirty="0">
                <a:solidFill>
                  <a:prstClr val="black"/>
                </a:solidFill>
              </a:rPr>
              <a:t>, value, </a:t>
            </a:r>
            <a:r>
              <a:rPr lang="en-US" altLang="ko-KR" sz="1200" b="1" dirty="0" err="1">
                <a:solidFill>
                  <a:prstClr val="black"/>
                </a:solidFill>
              </a:rPr>
              <a:t>exdays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){</a:t>
            </a:r>
            <a:endParaRPr lang="ko-KR" altLang="en-US" sz="1200" b="1" dirty="0">
              <a:solidFill>
                <a:prstClr val="black"/>
              </a:solidFill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 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var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exdate</a:t>
            </a:r>
            <a:r>
              <a:rPr lang="en-US" altLang="ko-KR" sz="1200" dirty="0">
                <a:solidFill>
                  <a:prstClr val="black"/>
                </a:solidFill>
              </a:rPr>
              <a:t> = new Date</a:t>
            </a:r>
            <a:r>
              <a:rPr lang="en-US" altLang="ko-KR" sz="1200" dirty="0" smtClean="0">
                <a:solidFill>
                  <a:prstClr val="black"/>
                </a:solidFill>
              </a:rPr>
              <a:t>();</a:t>
            </a:r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exdate.setDate</a:t>
            </a:r>
            <a:r>
              <a:rPr lang="en-US" altLang="ko-KR" sz="1200" dirty="0" smtClean="0">
                <a:solidFill>
                  <a:prstClr val="black"/>
                </a:solidFill>
              </a:rPr>
              <a:t>(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exdate.getDate</a:t>
            </a:r>
            <a:r>
              <a:rPr lang="en-US" altLang="ko-KR" sz="1200" dirty="0">
                <a:solidFill>
                  <a:prstClr val="black"/>
                </a:solidFill>
              </a:rPr>
              <a:t>() + </a:t>
            </a:r>
            <a:r>
              <a:rPr lang="en-US" altLang="ko-KR" sz="1200" dirty="0" err="1">
                <a:solidFill>
                  <a:prstClr val="black"/>
                </a:solidFill>
              </a:rPr>
              <a:t>exdays</a:t>
            </a:r>
            <a:r>
              <a:rPr lang="en-US" altLang="ko-KR" sz="1200" dirty="0" smtClean="0">
                <a:solidFill>
                  <a:prstClr val="black"/>
                </a:solidFill>
              </a:rPr>
              <a:t>);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var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cookieValue</a:t>
            </a:r>
            <a:r>
              <a:rPr lang="en-US" altLang="ko-KR" sz="1200" dirty="0">
                <a:solidFill>
                  <a:prstClr val="black"/>
                </a:solidFill>
              </a:rPr>
              <a:t> = escape(value) + ((</a:t>
            </a:r>
            <a:r>
              <a:rPr lang="en-US" altLang="ko-KR" sz="1200" dirty="0" err="1">
                <a:solidFill>
                  <a:prstClr val="black"/>
                </a:solidFill>
              </a:rPr>
              <a:t>exdays</a:t>
            </a:r>
            <a:r>
              <a:rPr lang="en-US" altLang="ko-KR" sz="1200" dirty="0">
                <a:solidFill>
                  <a:prstClr val="black"/>
                </a:solidFill>
              </a:rPr>
              <a:t>==null) 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	</a:t>
            </a:r>
            <a:r>
              <a:rPr lang="en-US" altLang="ko-KR" sz="1200" dirty="0" smtClean="0">
                <a:solidFill>
                  <a:prstClr val="black"/>
                </a:solidFill>
              </a:rPr>
              <a:t>     ? </a:t>
            </a:r>
            <a:r>
              <a:rPr lang="en-US" altLang="ko-KR" sz="1200" dirty="0">
                <a:solidFill>
                  <a:prstClr val="black"/>
                </a:solidFill>
              </a:rPr>
              <a:t>"" : "; expires=" + </a:t>
            </a:r>
            <a:r>
              <a:rPr lang="en-US" altLang="ko-KR" sz="1200" dirty="0" err="1">
                <a:solidFill>
                  <a:prstClr val="black"/>
                </a:solidFill>
              </a:rPr>
              <a:t>exdate.toGMTString</a:t>
            </a:r>
            <a:r>
              <a:rPr lang="en-US" altLang="ko-KR" sz="1200" dirty="0">
                <a:solidFill>
                  <a:prstClr val="black"/>
                </a:solidFill>
              </a:rPr>
              <a:t>());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document.cookie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>
                <a:solidFill>
                  <a:prstClr val="black"/>
                </a:solidFill>
              </a:rPr>
              <a:t>= </a:t>
            </a:r>
            <a:r>
              <a:rPr lang="en-US" altLang="ko-KR" sz="1200" dirty="0" err="1">
                <a:solidFill>
                  <a:prstClr val="black"/>
                </a:solidFill>
              </a:rPr>
              <a:t>cookieName</a:t>
            </a:r>
            <a:r>
              <a:rPr lang="en-US" altLang="ko-KR" sz="1200" dirty="0">
                <a:solidFill>
                  <a:prstClr val="black"/>
                </a:solidFill>
              </a:rPr>
              <a:t> + "=" + </a:t>
            </a:r>
            <a:r>
              <a:rPr lang="en-US" altLang="ko-KR" sz="1200" dirty="0" err="1">
                <a:solidFill>
                  <a:prstClr val="black"/>
                </a:solidFill>
              </a:rPr>
              <a:t>cookieValue</a:t>
            </a:r>
            <a:r>
              <a:rPr lang="en-US" altLang="ko-KR" sz="1200" dirty="0">
                <a:solidFill>
                  <a:prstClr val="black"/>
                </a:solidFill>
              </a:rPr>
              <a:t>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}</a:t>
            </a:r>
            <a:endParaRPr lang="en-US" altLang="ko-KR" sz="1200" b="1" dirty="0">
              <a:solidFill>
                <a:prstClr val="black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008252" y="4994832"/>
            <a:ext cx="4877110" cy="1384995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//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쿠키 삭제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function </a:t>
            </a:r>
            <a:r>
              <a:rPr lang="en-US" altLang="ko-KR" sz="1200" b="1" dirty="0" err="1">
                <a:solidFill>
                  <a:prstClr val="black"/>
                </a:solidFill>
              </a:rPr>
              <a:t>deleteCookie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cookieName</a:t>
            </a:r>
            <a:r>
              <a:rPr lang="en-US" altLang="ko-KR" sz="1200" dirty="0" smtClean="0">
                <a:solidFill>
                  <a:prstClr val="black"/>
                </a:solidFill>
              </a:rPr>
              <a:t>){</a:t>
            </a:r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var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expireDate</a:t>
            </a:r>
            <a:r>
              <a:rPr lang="en-US" altLang="ko-KR" sz="1200" dirty="0">
                <a:solidFill>
                  <a:prstClr val="black"/>
                </a:solidFill>
              </a:rPr>
              <a:t> = new Date</a:t>
            </a:r>
            <a:r>
              <a:rPr lang="en-US" altLang="ko-KR" sz="1200" dirty="0" smtClean="0">
                <a:solidFill>
                  <a:prstClr val="black"/>
                </a:solidFill>
              </a:rPr>
              <a:t>(); 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  </a:t>
            </a:r>
            <a:r>
              <a:rPr lang="en-US" altLang="ko-KR" sz="1200" dirty="0" err="1">
                <a:solidFill>
                  <a:prstClr val="black"/>
                </a:solidFill>
              </a:rPr>
              <a:t>expireDate.setDate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expireDate.getDate</a:t>
            </a:r>
            <a:r>
              <a:rPr lang="en-US" altLang="ko-KR" sz="1200" dirty="0">
                <a:solidFill>
                  <a:prstClr val="black"/>
                </a:solidFill>
              </a:rPr>
              <a:t>() - 1</a:t>
            </a:r>
            <a:r>
              <a:rPr lang="en-US" altLang="ko-KR" sz="1200" dirty="0" smtClean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document.cookie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>
                <a:solidFill>
                  <a:prstClr val="black"/>
                </a:solidFill>
              </a:rPr>
              <a:t>= </a:t>
            </a:r>
            <a:r>
              <a:rPr lang="en-US" altLang="ko-KR" sz="1200" dirty="0" err="1">
                <a:solidFill>
                  <a:prstClr val="black"/>
                </a:solidFill>
              </a:rPr>
              <a:t>cookieName</a:t>
            </a:r>
            <a:r>
              <a:rPr lang="en-US" altLang="ko-KR" sz="1200" dirty="0">
                <a:solidFill>
                  <a:prstClr val="black"/>
                </a:solidFill>
              </a:rPr>
              <a:t> + "= " + "; expires</a:t>
            </a:r>
            <a:r>
              <a:rPr lang="en-US" altLang="ko-KR" sz="1200" dirty="0" smtClean="0">
                <a:solidFill>
                  <a:prstClr val="black"/>
                </a:solidFill>
              </a:rPr>
              <a:t>=“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		   + </a:t>
            </a:r>
            <a:r>
              <a:rPr lang="en-US" altLang="ko-KR" sz="1200" dirty="0" err="1">
                <a:solidFill>
                  <a:prstClr val="black"/>
                </a:solidFill>
              </a:rPr>
              <a:t>expireDate.toGMTString</a:t>
            </a:r>
            <a:r>
              <a:rPr lang="en-US" altLang="ko-KR" sz="1200" dirty="0">
                <a:solidFill>
                  <a:prstClr val="black"/>
                </a:solidFill>
              </a:rPr>
              <a:t>();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}</a:t>
            </a:r>
            <a:endParaRPr lang="en-US" altLang="ko-KR" sz="1200" b="1" dirty="0">
              <a:solidFill>
                <a:prstClr val="black"/>
              </a:solidFill>
            </a:endParaRPr>
          </a:p>
        </p:txBody>
      </p:sp>
      <p:cxnSp>
        <p:nvCxnSpPr>
          <p:cNvPr id="23" name="직선 화살표 연결선 22"/>
          <p:cNvCxnSpPr>
            <a:stCxn id="29" idx="3"/>
            <a:endCxn id="17" idx="1"/>
          </p:cNvCxnSpPr>
          <p:nvPr/>
        </p:nvCxnSpPr>
        <p:spPr>
          <a:xfrm>
            <a:off x="2422187" y="4932331"/>
            <a:ext cx="1586065" cy="75499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endCxn id="16" idx="1"/>
          </p:cNvCxnSpPr>
          <p:nvPr/>
        </p:nvCxnSpPr>
        <p:spPr>
          <a:xfrm flipV="1">
            <a:off x="3164395" y="3791146"/>
            <a:ext cx="1077320" cy="648868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935183" y="4437477"/>
            <a:ext cx="2527239" cy="27699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42200" y="4793831"/>
            <a:ext cx="1479987" cy="27699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231275" y="706932"/>
            <a:ext cx="3475473" cy="2215991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4F81BD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1200" b="1" dirty="0" smtClean="0">
                <a:solidFill>
                  <a:srgbClr val="4F81BD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비즈니스 </a:t>
            </a:r>
            <a:r>
              <a:rPr lang="ko-KR" altLang="en-US" sz="1200" b="1" dirty="0" err="1" smtClean="0">
                <a:solidFill>
                  <a:srgbClr val="4F81BD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로직</a:t>
            </a:r>
            <a:r>
              <a:rPr lang="en-US" altLang="ko-KR" sz="1200" b="1" dirty="0" smtClean="0">
                <a:solidFill>
                  <a:srgbClr val="4F81BD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사원번호 입력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입력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사원번호 저장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쿠키 이용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사원번호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찾기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사원번호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찾기 페이지 이동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31275" y="706932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605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441033"/>
            <a:ext cx="9144000" cy="638020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666" y="520388"/>
            <a:ext cx="9020432" cy="6230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EECE1">
                  <a:lumMod val="50000"/>
                </a:srgb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03097" y="1083754"/>
            <a:ext cx="3352800" cy="3095625"/>
            <a:chOff x="317770" y="535510"/>
            <a:chExt cx="3352800" cy="30956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770" y="535510"/>
              <a:ext cx="3352800" cy="3095625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573643" y="2972457"/>
              <a:ext cx="2850493" cy="432224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235016" y="4357991"/>
            <a:ext cx="4088962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&lt;Mapper&gt;         Select</a:t>
            </a:r>
          </a:p>
          <a:p>
            <a:endParaRPr lang="en-US" altLang="ko-KR" sz="1200" b="1" dirty="0" smtClean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SELECT 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* FROM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pmsmember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WHERE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mno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=#{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mno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} AND pass=#{pass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}</a:t>
            </a:r>
          </a:p>
          <a:p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SELECT * FROM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pmsemp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WHERE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eno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=#{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mno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}</a:t>
            </a: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279497" y="3952925"/>
            <a:ext cx="0" cy="405066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3709463" y="3736813"/>
            <a:ext cx="768186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235016" y="5498140"/>
            <a:ext cx="4419982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&lt;Mapper&gt;         Insert</a:t>
            </a:r>
          </a:p>
          <a:p>
            <a:endParaRPr lang="en-US" altLang="ko-KR" sz="1200" b="1" dirty="0" smtClean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INSERT 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INTO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pmslog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values(pmslog_seq.nextval,1,sysdate,null,#{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mno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})</a:t>
            </a:r>
          </a:p>
          <a:p>
            <a:r>
              <a:rPr lang="ko-KR" altLang="en-US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로그인 정보 저장</a:t>
            </a:r>
            <a:endParaRPr lang="en-US" altLang="ko-KR" sz="1200" b="1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477649" y="1373601"/>
            <a:ext cx="4374030" cy="4524315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&lt;Controller&gt;</a:t>
            </a:r>
          </a:p>
          <a:p>
            <a:endParaRPr lang="en-US" altLang="ko-KR" sz="1200" dirty="0" smtClean="0">
              <a:solidFill>
                <a:prstClr val="black"/>
              </a:solidFill>
            </a:endParaRPr>
          </a:p>
          <a:p>
            <a:r>
              <a:rPr lang="en-US" altLang="ko-KR" sz="1200" dirty="0" err="1" smtClean="0">
                <a:solidFill>
                  <a:prstClr val="black"/>
                </a:solidFill>
              </a:rPr>
              <a:t>HttpSession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>
                <a:solidFill>
                  <a:prstClr val="black"/>
                </a:solidFill>
              </a:rPr>
              <a:t>session = </a:t>
            </a:r>
            <a:r>
              <a:rPr lang="en-US" altLang="ko-KR" sz="1200" dirty="0" err="1">
                <a:solidFill>
                  <a:prstClr val="black"/>
                </a:solidFill>
              </a:rPr>
              <a:t>request.getSession</a:t>
            </a:r>
            <a:r>
              <a:rPr lang="en-US" altLang="ko-KR" sz="1200" dirty="0">
                <a:solidFill>
                  <a:prstClr val="black"/>
                </a:solidFill>
              </a:rPr>
              <a:t>();</a:t>
            </a:r>
          </a:p>
          <a:p>
            <a:endParaRPr lang="en-US" altLang="ko-KR" sz="1200" dirty="0" smtClean="0">
              <a:solidFill>
                <a:prstClr val="black"/>
              </a:solidFill>
            </a:endParaRPr>
          </a:p>
          <a:p>
            <a:r>
              <a:rPr lang="en-US" altLang="ko-KR" sz="1200" b="1" dirty="0" err="1">
                <a:solidFill>
                  <a:prstClr val="black"/>
                </a:solidFill>
              </a:rPr>
              <a:t>PmsMember</a:t>
            </a:r>
            <a:r>
              <a:rPr lang="en-US" altLang="ko-KR" sz="1200" b="1" dirty="0">
                <a:solidFill>
                  <a:prstClr val="black"/>
                </a:solidFill>
              </a:rPr>
              <a:t> </a:t>
            </a:r>
            <a:r>
              <a:rPr lang="en-US" altLang="ko-KR" sz="1200" b="1" dirty="0" err="1">
                <a:solidFill>
                  <a:prstClr val="black"/>
                </a:solidFill>
              </a:rPr>
              <a:t>infor_M</a:t>
            </a:r>
            <a:r>
              <a:rPr lang="en-US" altLang="ko-KR" sz="1200" b="1" dirty="0">
                <a:solidFill>
                  <a:prstClr val="black"/>
                </a:solidFill>
              </a:rPr>
              <a:t> = </a:t>
            </a:r>
            <a:r>
              <a:rPr lang="en-US" altLang="ko-KR" sz="1200" b="1" dirty="0" err="1">
                <a:solidFill>
                  <a:prstClr val="black"/>
                </a:solidFill>
              </a:rPr>
              <a:t>service.memberInforAll</a:t>
            </a:r>
            <a:r>
              <a:rPr lang="en-US" altLang="ko-KR" sz="1200" b="1" dirty="0">
                <a:solidFill>
                  <a:prstClr val="black"/>
                </a:solidFill>
              </a:rPr>
              <a:t>(member);</a:t>
            </a:r>
          </a:p>
          <a:p>
            <a:r>
              <a:rPr lang="en-US" altLang="ko-KR" sz="1200" b="1" dirty="0" err="1">
                <a:solidFill>
                  <a:prstClr val="black"/>
                </a:solidFill>
              </a:rPr>
              <a:t>pmsemp</a:t>
            </a:r>
            <a:r>
              <a:rPr lang="en-US" altLang="ko-KR" sz="1200" b="1" dirty="0">
                <a:solidFill>
                  <a:prstClr val="black"/>
                </a:solidFill>
              </a:rPr>
              <a:t> </a:t>
            </a:r>
            <a:r>
              <a:rPr lang="en-US" altLang="ko-KR" sz="1200" b="1" dirty="0" err="1">
                <a:solidFill>
                  <a:prstClr val="black"/>
                </a:solidFill>
              </a:rPr>
              <a:t>emp</a:t>
            </a:r>
            <a:r>
              <a:rPr lang="en-US" altLang="ko-KR" sz="1200" b="1" dirty="0">
                <a:solidFill>
                  <a:prstClr val="black"/>
                </a:solidFill>
              </a:rPr>
              <a:t> = 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service.empInfor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(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infor_M.getMno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());</a:t>
            </a:r>
            <a:endParaRPr lang="en-US" altLang="ko-KR" sz="1200" b="1" dirty="0">
              <a:solidFill>
                <a:prstClr val="black"/>
              </a:solidFill>
            </a:endParaRPr>
          </a:p>
          <a:p>
            <a:endParaRPr lang="en-US" altLang="ko-KR" sz="1200" dirty="0" smtClean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if(</a:t>
            </a:r>
            <a:r>
              <a:rPr lang="en-US" altLang="ko-KR" sz="1200" dirty="0" err="1">
                <a:solidFill>
                  <a:prstClr val="black"/>
                </a:solidFill>
              </a:rPr>
              <a:t>infor_M.getMno</a:t>
            </a:r>
            <a:r>
              <a:rPr lang="en-US" altLang="ko-KR" sz="1200" dirty="0">
                <a:solidFill>
                  <a:prstClr val="black"/>
                </a:solidFill>
              </a:rPr>
              <a:t>()</a:t>
            </a:r>
            <a:r>
              <a:rPr lang="en-US" altLang="ko-KR" sz="1200" dirty="0" smtClean="0">
                <a:solidFill>
                  <a:prstClr val="black"/>
                </a:solidFill>
              </a:rPr>
              <a:t>!=</a:t>
            </a:r>
            <a:r>
              <a:rPr lang="en-US" altLang="ko-KR" sz="1200" dirty="0">
                <a:solidFill>
                  <a:prstClr val="black"/>
                </a:solidFill>
              </a:rPr>
              <a:t>0) </a:t>
            </a:r>
            <a:r>
              <a:rPr lang="en-US" altLang="ko-KR" sz="1200" dirty="0" smtClean="0">
                <a:solidFill>
                  <a:prstClr val="black"/>
                </a:solidFill>
              </a:rPr>
              <a:t>{</a:t>
            </a:r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if(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infor_M.getMdiv</a:t>
            </a:r>
            <a:r>
              <a:rPr lang="en-US" altLang="ko-KR" sz="1200" b="1" dirty="0">
                <a:solidFill>
                  <a:prstClr val="black"/>
                </a:solidFill>
              </a:rPr>
              <a:t>() == 8 || </a:t>
            </a:r>
            <a:r>
              <a:rPr lang="en-US" altLang="ko-KR" sz="1200" b="1" dirty="0" err="1">
                <a:solidFill>
                  <a:prstClr val="black"/>
                </a:solidFill>
              </a:rPr>
              <a:t>infor_M.getMdiv</a:t>
            </a:r>
            <a:r>
              <a:rPr lang="en-US" altLang="ko-KR" sz="1200" b="1" dirty="0">
                <a:solidFill>
                  <a:prstClr val="black"/>
                </a:solidFill>
              </a:rPr>
              <a:t>() == 9) </a:t>
            </a:r>
            <a:r>
              <a:rPr lang="en-US" altLang="ko-KR" sz="1200" dirty="0">
                <a:solidFill>
                  <a:prstClr val="black"/>
                </a:solidFill>
              </a:rPr>
              <a:t>{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return </a:t>
            </a:r>
            <a:r>
              <a:rPr lang="en-US" altLang="ko-KR" sz="1200" dirty="0">
                <a:solidFill>
                  <a:prstClr val="black"/>
                </a:solidFill>
              </a:rPr>
              <a:t>"WEB-INF\\views\\main\\</a:t>
            </a:r>
            <a:r>
              <a:rPr lang="en-US" altLang="ko-KR" sz="1200" dirty="0" err="1">
                <a:solidFill>
                  <a:prstClr val="black"/>
                </a:solidFill>
              </a:rPr>
              <a:t>login.jsp</a:t>
            </a:r>
            <a:r>
              <a:rPr lang="en-US" altLang="ko-KR" sz="1200" dirty="0">
                <a:solidFill>
                  <a:prstClr val="black"/>
                </a:solidFill>
              </a:rPr>
              <a:t>";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} </a:t>
            </a:r>
            <a:r>
              <a:rPr lang="en-US" altLang="ko-KR" sz="1200" b="1" dirty="0">
                <a:solidFill>
                  <a:prstClr val="black"/>
                </a:solidFill>
              </a:rPr>
              <a:t>else if(</a:t>
            </a:r>
            <a:r>
              <a:rPr lang="en-US" altLang="ko-KR" sz="1200" b="1" dirty="0" err="1">
                <a:solidFill>
                  <a:prstClr val="black"/>
                </a:solidFill>
              </a:rPr>
              <a:t>infor_M.getMdiv</a:t>
            </a:r>
            <a:r>
              <a:rPr lang="en-US" altLang="ko-KR" sz="1200" b="1" dirty="0">
                <a:solidFill>
                  <a:prstClr val="black"/>
                </a:solidFill>
              </a:rPr>
              <a:t>() == 7) </a:t>
            </a:r>
            <a:r>
              <a:rPr lang="en-US" altLang="ko-KR" sz="1200" dirty="0">
                <a:solidFill>
                  <a:prstClr val="black"/>
                </a:solidFill>
              </a:rPr>
              <a:t>{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session.setAttribute</a:t>
            </a:r>
            <a:r>
              <a:rPr lang="en-US" altLang="ko-KR" sz="1200" dirty="0">
                <a:solidFill>
                  <a:prstClr val="black"/>
                </a:solidFill>
              </a:rPr>
              <a:t>("</a:t>
            </a:r>
            <a:r>
              <a:rPr lang="en-US" altLang="ko-KR" sz="1200" dirty="0" err="1">
                <a:solidFill>
                  <a:prstClr val="black"/>
                </a:solidFill>
              </a:rPr>
              <a:t>infor_M</a:t>
            </a:r>
            <a:r>
              <a:rPr lang="en-US" altLang="ko-KR" sz="1200" dirty="0">
                <a:solidFill>
                  <a:prstClr val="black"/>
                </a:solidFill>
              </a:rPr>
              <a:t>", </a:t>
            </a:r>
            <a:r>
              <a:rPr lang="en-US" altLang="ko-KR" sz="1200" dirty="0" err="1">
                <a:solidFill>
                  <a:prstClr val="black"/>
                </a:solidFill>
              </a:rPr>
              <a:t>infor_M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return </a:t>
            </a:r>
            <a:r>
              <a:rPr lang="en-US" altLang="ko-KR" sz="1200" dirty="0">
                <a:solidFill>
                  <a:prstClr val="black"/>
                </a:solidFill>
              </a:rPr>
              <a:t>"forward:/</a:t>
            </a:r>
            <a:r>
              <a:rPr lang="en-US" altLang="ko-KR" sz="1200" dirty="0" err="1">
                <a:solidFill>
                  <a:prstClr val="black"/>
                </a:solidFill>
              </a:rPr>
              <a:t>PMSemp.do?method</a:t>
            </a:r>
            <a:r>
              <a:rPr lang="en-US" altLang="ko-KR" sz="1200" dirty="0">
                <a:solidFill>
                  <a:prstClr val="black"/>
                </a:solidFill>
              </a:rPr>
              <a:t>=</a:t>
            </a:r>
            <a:r>
              <a:rPr lang="en-US" altLang="ko-KR" sz="1200" dirty="0" err="1">
                <a:solidFill>
                  <a:prstClr val="black"/>
                </a:solidFill>
              </a:rPr>
              <a:t>empmList</a:t>
            </a:r>
            <a:r>
              <a:rPr lang="en-US" altLang="ko-KR" sz="1200" dirty="0">
                <a:solidFill>
                  <a:prstClr val="black"/>
                </a:solidFill>
              </a:rPr>
              <a:t>";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} </a:t>
            </a:r>
            <a:r>
              <a:rPr lang="en-US" altLang="ko-KR" sz="1200" b="1" dirty="0">
                <a:solidFill>
                  <a:prstClr val="black"/>
                </a:solidFill>
              </a:rPr>
              <a:t>else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{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      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session.setAttribute</a:t>
            </a:r>
            <a:r>
              <a:rPr lang="en-US" altLang="ko-KR" sz="1200" b="1" dirty="0">
                <a:solidFill>
                  <a:prstClr val="black"/>
                </a:solidFill>
              </a:rPr>
              <a:t>("</a:t>
            </a:r>
            <a:r>
              <a:rPr lang="en-US" altLang="ko-KR" sz="1200" b="1" dirty="0" err="1">
                <a:solidFill>
                  <a:prstClr val="black"/>
                </a:solidFill>
              </a:rPr>
              <a:t>infor_M</a:t>
            </a:r>
            <a:r>
              <a:rPr lang="en-US" altLang="ko-KR" sz="1200" b="1" dirty="0">
                <a:solidFill>
                  <a:prstClr val="black"/>
                </a:solidFill>
              </a:rPr>
              <a:t>", </a:t>
            </a:r>
            <a:r>
              <a:rPr lang="en-US" altLang="ko-KR" sz="1200" b="1" dirty="0" err="1">
                <a:solidFill>
                  <a:prstClr val="black"/>
                </a:solidFill>
              </a:rPr>
              <a:t>infor_M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);</a:t>
            </a:r>
            <a:endParaRPr lang="en-US" altLang="ko-KR" sz="1200" b="1" dirty="0">
              <a:solidFill>
                <a:prstClr val="black"/>
              </a:solidFill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      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session.setAttribute</a:t>
            </a:r>
            <a:r>
              <a:rPr lang="en-US" altLang="ko-KR" sz="1200" b="1" dirty="0">
                <a:solidFill>
                  <a:prstClr val="black"/>
                </a:solidFill>
              </a:rPr>
              <a:t>("</a:t>
            </a:r>
            <a:r>
              <a:rPr lang="en-US" altLang="ko-KR" sz="1200" b="1" dirty="0" err="1">
                <a:solidFill>
                  <a:prstClr val="black"/>
                </a:solidFill>
              </a:rPr>
              <a:t>emp</a:t>
            </a:r>
            <a:r>
              <a:rPr lang="en-US" altLang="ko-KR" sz="1200" b="1" dirty="0">
                <a:solidFill>
                  <a:prstClr val="black"/>
                </a:solidFill>
              </a:rPr>
              <a:t>", </a:t>
            </a:r>
            <a:r>
              <a:rPr lang="en-US" altLang="ko-KR" sz="1200" b="1" dirty="0" err="1">
                <a:solidFill>
                  <a:prstClr val="black"/>
                </a:solidFill>
              </a:rPr>
              <a:t>emp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     return </a:t>
            </a:r>
            <a:r>
              <a:rPr lang="en-US" altLang="ko-KR" sz="1200" dirty="0">
                <a:solidFill>
                  <a:prstClr val="black"/>
                </a:solidFill>
              </a:rPr>
              <a:t>"forward:/</a:t>
            </a:r>
            <a:r>
              <a:rPr lang="en-US" altLang="ko-KR" sz="1200" dirty="0" err="1">
                <a:solidFill>
                  <a:prstClr val="black"/>
                </a:solidFill>
              </a:rPr>
              <a:t>DashTeam.do?method</a:t>
            </a:r>
            <a:r>
              <a:rPr lang="en-US" altLang="ko-KR" sz="1200" dirty="0">
                <a:solidFill>
                  <a:prstClr val="black"/>
                </a:solidFill>
              </a:rPr>
              <a:t>=list";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}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} else </a:t>
            </a:r>
            <a:r>
              <a:rPr lang="en-US" altLang="ko-KR" sz="1200" dirty="0">
                <a:solidFill>
                  <a:prstClr val="black"/>
                </a:solidFill>
              </a:rPr>
              <a:t>{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return </a:t>
            </a:r>
            <a:r>
              <a:rPr lang="en-US" altLang="ko-KR" sz="1200" dirty="0">
                <a:solidFill>
                  <a:prstClr val="black"/>
                </a:solidFill>
              </a:rPr>
              <a:t>"WEB-INF\\views\\main\\</a:t>
            </a:r>
            <a:r>
              <a:rPr lang="en-US" altLang="ko-KR" sz="1200" dirty="0" err="1">
                <a:solidFill>
                  <a:prstClr val="black"/>
                </a:solidFill>
              </a:rPr>
              <a:t>login.jsp</a:t>
            </a:r>
            <a:r>
              <a:rPr lang="en-US" altLang="ko-KR" sz="1200" dirty="0">
                <a:solidFill>
                  <a:prstClr val="black"/>
                </a:solidFill>
              </a:rPr>
              <a:t>";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}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}</a:t>
            </a:r>
          </a:p>
          <a:p>
            <a:r>
              <a:rPr lang="ko-KR" altLang="en-US" sz="1200" b="1" dirty="0" smtClean="0">
                <a:solidFill>
                  <a:prstClr val="black"/>
                </a:solidFill>
              </a:rPr>
              <a:t>   권한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(mdiv)</a:t>
            </a:r>
            <a:r>
              <a:rPr lang="ko-KR" altLang="en-US" sz="1200" b="1" dirty="0" smtClean="0">
                <a:solidFill>
                  <a:prstClr val="black"/>
                </a:solidFill>
              </a:rPr>
              <a:t>별 로그인 여부</a:t>
            </a:r>
            <a:endParaRPr lang="en-US" altLang="ko-KR" sz="1200" b="1" dirty="0" smtClean="0">
              <a:solidFill>
                <a:prstClr val="black"/>
              </a:solidFill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   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PmsMember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 / 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PmsEmp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 </a:t>
            </a:r>
            <a:r>
              <a:rPr lang="ko-KR" altLang="en-US" sz="1200" b="1" dirty="0" smtClean="0">
                <a:solidFill>
                  <a:prstClr val="black"/>
                </a:solidFill>
              </a:rPr>
              <a:t>테이블 정보를 세션 값으로 생성</a:t>
            </a:r>
            <a:endParaRPr lang="en-US" altLang="ko-KR" sz="1200" b="1" dirty="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477649" y="1373601"/>
            <a:ext cx="1271038" cy="3166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5016" y="4357991"/>
            <a:ext cx="1271038" cy="3166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5016" y="5498140"/>
            <a:ext cx="1271038" cy="3166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643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441033"/>
            <a:ext cx="9144000" cy="638020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666" y="520388"/>
            <a:ext cx="9020432" cy="6230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EECE1">
                  <a:lumMod val="50000"/>
                </a:srgb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09417" y="592475"/>
            <a:ext cx="2575833" cy="3102498"/>
            <a:chOff x="233970" y="628315"/>
            <a:chExt cx="3248025" cy="410527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970" y="628315"/>
              <a:ext cx="3248025" cy="4105275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2149524" y="3492635"/>
              <a:ext cx="622859" cy="447067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4073227" y="1045072"/>
            <a:ext cx="4594117" cy="270843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&lt;Service&gt;      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인증번호 생성</a:t>
            </a:r>
            <a:endParaRPr lang="en-US" altLang="ko-KR" sz="1200" dirty="0" smtClean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sz="1200" dirty="0" smtClean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sz="1200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for(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int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=0;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&lt;8;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++) {</a:t>
            </a:r>
          </a:p>
          <a:p>
            <a:r>
              <a:rPr lang="sv-SE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int </a:t>
            </a:r>
            <a:r>
              <a:rPr lang="sv-SE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randomNum = (int)(Math.</a:t>
            </a:r>
            <a:r>
              <a:rPr lang="sv-SE" altLang="ko-KR" sz="1200" b="1" i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random()*3);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if(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randomNum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== 0) {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</a:t>
            </a:r>
            <a:r>
              <a:rPr lang="en-US" altLang="ko-KR" sz="1200" b="1" dirty="0" err="1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sendNum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+= (char)((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Math.</a:t>
            </a:r>
            <a:r>
              <a:rPr lang="en-US" altLang="ko-KR" sz="1200" b="1" i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random</a:t>
            </a:r>
            <a:r>
              <a:rPr lang="en-US" altLang="ko-KR" sz="1200" b="1" i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()*26)+97);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}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else if(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randomNum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== 1) {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</a:t>
            </a:r>
            <a:r>
              <a:rPr lang="en-US" altLang="ko-KR" sz="1200" b="1" dirty="0" err="1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sendNum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+= (char)((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Math.</a:t>
            </a:r>
            <a:r>
              <a:rPr lang="en-US" altLang="ko-KR" sz="1200" b="1" i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random</a:t>
            </a:r>
            <a:r>
              <a:rPr lang="en-US" altLang="ko-KR" sz="1200" b="1" i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()*26)+65);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}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else if(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randomNum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== 2) {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</a:t>
            </a:r>
            <a:r>
              <a:rPr lang="en-US" altLang="ko-KR" sz="1200" b="1" dirty="0" err="1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sendNum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+= (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int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)((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Math.</a:t>
            </a:r>
            <a:r>
              <a:rPr lang="en-US" altLang="ko-KR" sz="1200" b="1" i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random</a:t>
            </a:r>
            <a:r>
              <a:rPr lang="en-US" altLang="ko-KR" sz="1200" b="1" i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()*10));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}</a:t>
            </a:r>
            <a:endParaRPr lang="en-US" altLang="ko-KR" sz="1200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}</a:t>
            </a:r>
          </a:p>
          <a:p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아스키코드 이용 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(char)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정수 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문자 변환</a:t>
            </a:r>
            <a:endParaRPr lang="en-US" altLang="ko-KR" sz="1200" b="1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802928" y="3970224"/>
            <a:ext cx="5134713" cy="270843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&lt;Dispatcher-Servlet&gt; </a:t>
            </a:r>
            <a:r>
              <a:rPr lang="en-US" altLang="ko-KR" sz="1200" b="1" dirty="0" smtClean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SMTP </a:t>
            </a:r>
            <a:r>
              <a:rPr lang="ko-KR" altLang="en-US" sz="12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서버 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설정</a:t>
            </a:r>
            <a:endParaRPr lang="en-US" altLang="ko-KR" sz="1200" b="1" dirty="0" smtClean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&lt;bean id="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mailSender</a:t>
            </a:r>
            <a:r>
              <a:rPr lang="en-US" altLang="ko-KR" sz="1200" dirty="0" smtClean="0">
                <a:solidFill>
                  <a:prstClr val="black"/>
                </a:solidFill>
              </a:rPr>
              <a:t>“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        class="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org.springframework.mail.javamail.JavaMailSenderImpl</a:t>
            </a:r>
            <a:r>
              <a:rPr lang="en-US" altLang="ko-KR" sz="1200" dirty="0" smtClean="0">
                <a:solidFill>
                  <a:prstClr val="black"/>
                </a:solidFill>
              </a:rPr>
              <a:t>"&gt;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</a:rPr>
              <a:t>property name="host" value="smtp.gmail.com"/&gt;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</a:rPr>
              <a:t>property name="port" value="587"/&gt;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&lt;</a:t>
            </a:r>
            <a:r>
              <a:rPr lang="en-US" altLang="ko-KR" sz="1200" b="1" dirty="0">
                <a:solidFill>
                  <a:prstClr val="black"/>
                </a:solidFill>
              </a:rPr>
              <a:t>property name="username" value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=＂id“/&gt; &lt;!-- </a:t>
            </a:r>
            <a:r>
              <a:rPr lang="ko-KR" altLang="en-US" sz="1200" b="1" dirty="0" err="1">
                <a:solidFill>
                  <a:prstClr val="black"/>
                </a:solidFill>
              </a:rPr>
              <a:t>구글</a:t>
            </a:r>
            <a:r>
              <a:rPr lang="ko-KR" altLang="en-US" sz="1200" b="1" dirty="0">
                <a:solidFill>
                  <a:prstClr val="black"/>
                </a:solidFill>
              </a:rPr>
              <a:t> 아이디 </a:t>
            </a:r>
            <a:r>
              <a:rPr lang="en-US" altLang="ko-KR" sz="1200" b="1" dirty="0">
                <a:solidFill>
                  <a:prstClr val="black"/>
                </a:solidFill>
              </a:rPr>
              <a:t>--&gt;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   &lt;</a:t>
            </a:r>
            <a:r>
              <a:rPr lang="en-US" altLang="ko-KR" sz="1200" b="1" dirty="0">
                <a:solidFill>
                  <a:prstClr val="black"/>
                </a:solidFill>
              </a:rPr>
              <a:t>property name="password" value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=“pass“/&gt; &lt;!-- </a:t>
            </a:r>
            <a:r>
              <a:rPr lang="ko-KR" altLang="en-US" sz="1200" b="1" dirty="0" err="1">
                <a:solidFill>
                  <a:prstClr val="black"/>
                </a:solidFill>
              </a:rPr>
              <a:t>구글</a:t>
            </a:r>
            <a:r>
              <a:rPr lang="ko-KR" altLang="en-US" sz="1200" b="1" dirty="0">
                <a:solidFill>
                  <a:prstClr val="black"/>
                </a:solidFill>
              </a:rPr>
              <a:t> 비번 </a:t>
            </a:r>
            <a:r>
              <a:rPr lang="en-US" altLang="ko-KR" sz="1200" b="1" dirty="0">
                <a:solidFill>
                  <a:prstClr val="black"/>
                </a:solidFill>
              </a:rPr>
              <a:t>--&gt;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</a:rPr>
              <a:t>property name="</a:t>
            </a:r>
            <a:r>
              <a:rPr lang="en-US" altLang="ko-KR" sz="1200" dirty="0" err="1">
                <a:solidFill>
                  <a:prstClr val="black"/>
                </a:solidFill>
              </a:rPr>
              <a:t>JavaMailProperties</a:t>
            </a:r>
            <a:r>
              <a:rPr lang="en-US" altLang="ko-KR" sz="1200" dirty="0">
                <a:solidFill>
                  <a:prstClr val="black"/>
                </a:solidFill>
              </a:rPr>
              <a:t>"&gt;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&lt;</a:t>
            </a:r>
            <a:r>
              <a:rPr lang="en-US" altLang="ko-KR" sz="1200" dirty="0">
                <a:solidFill>
                  <a:prstClr val="black"/>
                </a:solidFill>
              </a:rPr>
              <a:t>props&gt;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   &lt;</a:t>
            </a:r>
            <a:r>
              <a:rPr lang="en-US" altLang="ko-KR" sz="1200" dirty="0">
                <a:solidFill>
                  <a:prstClr val="black"/>
                </a:solidFill>
              </a:rPr>
              <a:t>prop key="</a:t>
            </a:r>
            <a:r>
              <a:rPr lang="en-US" altLang="ko-KR" sz="1200" dirty="0" err="1">
                <a:solidFill>
                  <a:prstClr val="black"/>
                </a:solidFill>
              </a:rPr>
              <a:t>mail.smtp.auth</a:t>
            </a:r>
            <a:r>
              <a:rPr lang="en-US" altLang="ko-KR" sz="1200" dirty="0">
                <a:solidFill>
                  <a:prstClr val="black"/>
                </a:solidFill>
              </a:rPr>
              <a:t>"&gt;true&lt;/prop&gt;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   &lt;</a:t>
            </a:r>
            <a:r>
              <a:rPr lang="en-US" altLang="ko-KR" sz="1200" dirty="0">
                <a:solidFill>
                  <a:prstClr val="black"/>
                </a:solidFill>
              </a:rPr>
              <a:t>prop key="</a:t>
            </a:r>
            <a:r>
              <a:rPr lang="en-US" altLang="ko-KR" sz="1200" dirty="0" err="1">
                <a:solidFill>
                  <a:prstClr val="black"/>
                </a:solidFill>
              </a:rPr>
              <a:t>mail.smtp.starttls.enable</a:t>
            </a:r>
            <a:r>
              <a:rPr lang="en-US" altLang="ko-KR" sz="1200" dirty="0">
                <a:solidFill>
                  <a:prstClr val="black"/>
                </a:solidFill>
              </a:rPr>
              <a:t>"&gt;true&lt;/prop&gt;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&lt;/</a:t>
            </a:r>
            <a:r>
              <a:rPr lang="en-US" altLang="ko-KR" sz="1200" dirty="0">
                <a:solidFill>
                  <a:prstClr val="black"/>
                </a:solidFill>
              </a:rPr>
              <a:t>props</a:t>
            </a:r>
            <a:r>
              <a:rPr lang="en-US" altLang="ko-KR" sz="1200" dirty="0" smtClean="0">
                <a:solidFill>
                  <a:prstClr val="black"/>
                </a:solidFill>
              </a:rPr>
              <a:t>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  &lt;/</a:t>
            </a:r>
            <a:r>
              <a:rPr lang="en-US" altLang="ko-KR" sz="1200" dirty="0">
                <a:solidFill>
                  <a:prstClr val="black"/>
                </a:solidFill>
              </a:rPr>
              <a:t>property&gt;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&lt;/bean&gt;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14" name="직선 화살표 연결선 13"/>
          <p:cNvCxnSpPr>
            <a:stCxn id="8" idx="3"/>
          </p:cNvCxnSpPr>
          <p:nvPr/>
        </p:nvCxnSpPr>
        <p:spPr>
          <a:xfrm flipV="1">
            <a:off x="2222495" y="2276179"/>
            <a:ext cx="1850732" cy="64989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2222495" y="2926072"/>
            <a:ext cx="1580433" cy="1261126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66988" y="4410314"/>
            <a:ext cx="3475473" cy="2246769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rgbClr val="4F81BD"/>
                </a:solidFill>
              </a:rPr>
              <a:t>&lt;</a:t>
            </a:r>
            <a:r>
              <a:rPr lang="ko-KR" altLang="en-US" sz="1400" b="1" dirty="0" smtClean="0">
                <a:solidFill>
                  <a:srgbClr val="4F81BD"/>
                </a:solidFill>
              </a:rPr>
              <a:t>비즈니스 </a:t>
            </a:r>
            <a:r>
              <a:rPr lang="ko-KR" altLang="en-US" sz="1400" b="1" dirty="0" err="1" smtClean="0">
                <a:solidFill>
                  <a:srgbClr val="4F81BD"/>
                </a:solidFill>
              </a:rPr>
              <a:t>로직</a:t>
            </a:r>
            <a:r>
              <a:rPr lang="en-US" altLang="ko-KR" sz="1400" b="1" dirty="0" smtClean="0">
                <a:solidFill>
                  <a:srgbClr val="4F81BD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사원번호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이름 입력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이메일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입력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전송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입력한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이메일로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메일 전송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전송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인증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–(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)-&gt;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인증번호 체크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전송된 인증번호와 입력 값 비교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모두 일치하면 비밀번호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재설정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페이지 이동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073227" y="1053310"/>
            <a:ext cx="1271038" cy="3166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6988" y="441031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02928" y="3977192"/>
            <a:ext cx="1889418" cy="2294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Dispatcher-Servlet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660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441033"/>
            <a:ext cx="9144000" cy="638020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666" y="520388"/>
            <a:ext cx="9020432" cy="6230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EECE1">
                  <a:lumMod val="50000"/>
                </a:srgb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519606" y="718577"/>
            <a:ext cx="4075618" cy="3077766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en-US" altLang="ko-KR" sz="1200" b="1" dirty="0" smtClean="0">
              <a:solidFill>
                <a:prstClr val="black"/>
              </a:solidFill>
            </a:endParaRPr>
          </a:p>
          <a:p>
            <a:endParaRPr lang="en-US" altLang="ko-KR" sz="1200" b="1" dirty="0">
              <a:solidFill>
                <a:prstClr val="black"/>
              </a:solidFill>
            </a:endParaRPr>
          </a:p>
          <a:p>
            <a:r>
              <a:rPr lang="en-US" altLang="ko-KR" sz="1200" b="1" dirty="0" err="1" smtClean="0">
                <a:solidFill>
                  <a:prstClr val="black"/>
                </a:solidFill>
              </a:rPr>
              <a:t>var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 </a:t>
            </a:r>
            <a:r>
              <a:rPr lang="en-US" altLang="ko-KR" sz="1200" b="1" dirty="0" err="1">
                <a:solidFill>
                  <a:prstClr val="black"/>
                </a:solidFill>
              </a:rPr>
              <a:t>num</a:t>
            </a:r>
            <a:r>
              <a:rPr lang="en-US" altLang="ko-KR" sz="1200" b="1" dirty="0">
                <a:solidFill>
                  <a:prstClr val="black"/>
                </a:solidFill>
              </a:rPr>
              <a:t> = pass01.search(/[0-9]/g);</a:t>
            </a:r>
          </a:p>
          <a:p>
            <a:r>
              <a:rPr lang="en-US" altLang="ko-KR" sz="1200" b="1" dirty="0" err="1">
                <a:solidFill>
                  <a:prstClr val="black"/>
                </a:solidFill>
              </a:rPr>
              <a:t>var</a:t>
            </a:r>
            <a:r>
              <a:rPr lang="en-US" altLang="ko-KR" sz="1200" b="1" dirty="0">
                <a:solidFill>
                  <a:prstClr val="black"/>
                </a:solidFill>
              </a:rPr>
              <a:t> </a:t>
            </a:r>
            <a:r>
              <a:rPr lang="en-US" altLang="ko-KR" sz="1200" b="1" dirty="0" err="1">
                <a:solidFill>
                  <a:prstClr val="black"/>
                </a:solidFill>
              </a:rPr>
              <a:t>eng</a:t>
            </a:r>
            <a:r>
              <a:rPr lang="en-US" altLang="ko-KR" sz="1200" b="1" dirty="0">
                <a:solidFill>
                  <a:prstClr val="black"/>
                </a:solidFill>
              </a:rPr>
              <a:t> = pass01.search(/[a-z]/</a:t>
            </a:r>
            <a:r>
              <a:rPr lang="en-US" altLang="ko-KR" sz="1200" b="1" dirty="0" err="1">
                <a:solidFill>
                  <a:prstClr val="black"/>
                </a:solidFill>
              </a:rPr>
              <a:t>ig</a:t>
            </a:r>
            <a:r>
              <a:rPr lang="en-US" altLang="ko-KR" sz="1200" b="1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b="1" dirty="0" err="1">
                <a:solidFill>
                  <a:prstClr val="black"/>
                </a:solidFill>
              </a:rPr>
              <a:t>var</a:t>
            </a:r>
            <a:r>
              <a:rPr lang="en-US" altLang="ko-KR" sz="1200" b="1" dirty="0">
                <a:solidFill>
                  <a:prstClr val="black"/>
                </a:solidFill>
              </a:rPr>
              <a:t> </a:t>
            </a:r>
            <a:r>
              <a:rPr lang="en-US" altLang="ko-KR" sz="1200" b="1" dirty="0" err="1">
                <a:solidFill>
                  <a:prstClr val="black"/>
                </a:solidFill>
              </a:rPr>
              <a:t>spe</a:t>
            </a:r>
            <a:r>
              <a:rPr lang="en-US" altLang="ko-KR" sz="1200" b="1" dirty="0">
                <a:solidFill>
                  <a:prstClr val="black"/>
                </a:solidFill>
              </a:rPr>
              <a:t> = pass01.search(/[`~!@#$%^&amp;*;:\/?]/</a:t>
            </a:r>
            <a:r>
              <a:rPr lang="en-US" altLang="ko-KR" sz="1200" b="1" dirty="0" err="1">
                <a:solidFill>
                  <a:prstClr val="black"/>
                </a:solidFill>
              </a:rPr>
              <a:t>gi</a:t>
            </a:r>
            <a:r>
              <a:rPr lang="en-US" altLang="ko-KR" sz="1200" b="1" dirty="0">
                <a:solidFill>
                  <a:prstClr val="black"/>
                </a:solidFill>
              </a:rPr>
              <a:t>);</a:t>
            </a:r>
          </a:p>
          <a:p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if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(pass01.length &lt; 8 || pass01.length &gt; 20) </a:t>
            </a:r>
            <a:r>
              <a:rPr lang="en-US" altLang="ko-KR" sz="1200" dirty="0" smtClean="0">
                <a:solidFill>
                  <a:prstClr val="black"/>
                </a:solidFill>
              </a:rPr>
              <a:t>{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return 1;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}else if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(pass01.search(/\s/) != -1)</a:t>
            </a:r>
            <a:r>
              <a:rPr lang="en-US" altLang="ko-KR" sz="1200" dirty="0" smtClean="0">
                <a:solidFill>
                  <a:prstClr val="black"/>
                </a:solidFill>
              </a:rPr>
              <a:t> {</a:t>
            </a:r>
            <a:endParaRPr lang="ko-KR" altLang="en-US" sz="1200" dirty="0" smtClean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return 2;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}else</a:t>
            </a:r>
            <a:r>
              <a:rPr lang="ko-KR" altLang="en-US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if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(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num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 &lt; 0 || 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eng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 &lt; 0 || 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spe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 &lt; 0)</a:t>
            </a:r>
            <a:r>
              <a:rPr lang="en-US" altLang="ko-KR" sz="1200" dirty="0" smtClean="0">
                <a:solidFill>
                  <a:prstClr val="black"/>
                </a:solidFill>
              </a:rPr>
              <a:t> {</a:t>
            </a:r>
            <a:endParaRPr lang="ko-KR" altLang="en-US" sz="1200" dirty="0" smtClean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return 3;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}else{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return 0;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}</a:t>
            </a:r>
          </a:p>
          <a:p>
            <a:r>
              <a:rPr lang="en-US" altLang="ko-KR" sz="1400" b="1" dirty="0" smtClean="0">
                <a:solidFill>
                  <a:prstClr val="black"/>
                </a:solidFill>
              </a:rPr>
              <a:t>  8~20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자리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, 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영문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,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숫자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,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특수문자 조합</a:t>
            </a:r>
            <a:r>
              <a:rPr lang="en-US" altLang="ko-KR" sz="1400" b="1" dirty="0">
                <a:solidFill>
                  <a:prstClr val="black"/>
                </a:solidFill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조건 판별</a:t>
            </a:r>
            <a:endParaRPr lang="en-US" altLang="ko-KR" sz="1400" b="1" dirty="0" smtClean="0">
              <a:solidFill>
                <a:prstClr val="black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54773" y="691852"/>
            <a:ext cx="3219450" cy="3419475"/>
            <a:chOff x="703049" y="711310"/>
            <a:chExt cx="3219450" cy="3419475"/>
          </a:xfrm>
        </p:grpSpPr>
        <p:grpSp>
          <p:nvGrpSpPr>
            <p:cNvPr id="9" name="그룹 8"/>
            <p:cNvGrpSpPr/>
            <p:nvPr/>
          </p:nvGrpSpPr>
          <p:grpSpPr>
            <a:xfrm>
              <a:off x="703049" y="711310"/>
              <a:ext cx="3219450" cy="3419475"/>
              <a:chOff x="481722" y="711311"/>
              <a:chExt cx="3219450" cy="3419475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722" y="711311"/>
                <a:ext cx="3219450" cy="3419475"/>
              </a:xfrm>
              <a:prstGeom prst="rect">
                <a:avLst/>
              </a:prstGeom>
            </p:spPr>
          </p:pic>
          <p:sp>
            <p:nvSpPr>
              <p:cNvPr id="13" name="직사각형 12"/>
              <p:cNvSpPr/>
              <p:nvPr/>
            </p:nvSpPr>
            <p:spPr>
              <a:xfrm>
                <a:off x="666200" y="1616843"/>
                <a:ext cx="2115911" cy="231412"/>
              </a:xfrm>
              <a:prstGeom prst="rect">
                <a:avLst/>
              </a:prstGeom>
              <a:noFill/>
              <a:ln w="158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" name="직사각형 10"/>
            <p:cNvSpPr/>
            <p:nvPr/>
          </p:nvSpPr>
          <p:spPr>
            <a:xfrm>
              <a:off x="887527" y="3517460"/>
              <a:ext cx="2850493" cy="432224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cxnSp>
        <p:nvCxnSpPr>
          <p:cNvPr id="14" name="직선 화살표 연결선 13"/>
          <p:cNvCxnSpPr/>
          <p:nvPr/>
        </p:nvCxnSpPr>
        <p:spPr>
          <a:xfrm flipV="1">
            <a:off x="2955162" y="1692610"/>
            <a:ext cx="1564444" cy="1392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526841" y="4146184"/>
            <a:ext cx="3475312" cy="830997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&lt;Mapper&gt;          Update</a:t>
            </a:r>
          </a:p>
          <a:p>
            <a:endParaRPr lang="en-US" altLang="ko-KR" sz="1200" b="1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pmsmember</a:t>
            </a:r>
            <a:r>
              <a:rPr lang="en-US" altLang="ko-KR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SET pass=#{pass} 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WHERE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mno</a:t>
            </a:r>
            <a:r>
              <a:rPr lang="en-US" altLang="ko-KR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=#{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mno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519604" y="3914563"/>
            <a:ext cx="4341473" cy="246221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en-US" altLang="ko-KR" sz="1400" b="1" dirty="0" smtClean="0">
              <a:solidFill>
                <a:prstClr val="black"/>
              </a:solidFill>
            </a:endParaRPr>
          </a:p>
          <a:p>
            <a:endParaRPr lang="en-US" altLang="ko-KR" sz="1400" b="1" dirty="0">
              <a:solidFill>
                <a:prstClr val="black"/>
              </a:solidFill>
            </a:endParaRPr>
          </a:p>
          <a:p>
            <a:r>
              <a:rPr lang="en-US" altLang="ko-KR" sz="1400" b="1" dirty="0" err="1" smtClean="0">
                <a:solidFill>
                  <a:prstClr val="black"/>
                </a:solidFill>
              </a:rPr>
              <a:t>var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1400" b="1" dirty="0" err="1">
                <a:solidFill>
                  <a:prstClr val="black"/>
                </a:solidFill>
              </a:rPr>
              <a:t>ck</a:t>
            </a:r>
            <a:r>
              <a:rPr lang="en-US" altLang="ko-KR" sz="1400" b="1" dirty="0">
                <a:solidFill>
                  <a:prstClr val="black"/>
                </a:solidFill>
              </a:rPr>
              <a:t> = "${</a:t>
            </a:r>
            <a:r>
              <a:rPr lang="en-US" altLang="ko-KR" sz="1400" b="1" dirty="0" err="1">
                <a:solidFill>
                  <a:prstClr val="black"/>
                </a:solidFill>
              </a:rPr>
              <a:t>ck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}“; </a:t>
            </a:r>
            <a:r>
              <a:rPr lang="en-US" altLang="ko-KR" sz="1400" dirty="0" smtClean="0">
                <a:solidFill>
                  <a:prstClr val="black"/>
                </a:solidFill>
              </a:rPr>
              <a:t>// </a:t>
            </a:r>
            <a:r>
              <a:rPr lang="ko-KR" altLang="en-US" sz="1400" dirty="0" smtClean="0">
                <a:solidFill>
                  <a:prstClr val="black"/>
                </a:solidFill>
              </a:rPr>
              <a:t>구분 번호</a:t>
            </a:r>
            <a:endParaRPr lang="en-US" altLang="ko-KR" sz="1400" dirty="0">
              <a:solidFill>
                <a:prstClr val="black"/>
              </a:solidFill>
            </a:endParaRPr>
          </a:p>
          <a:p>
            <a:r>
              <a:rPr lang="en-US" altLang="ko-KR" sz="1400" dirty="0">
                <a:solidFill>
                  <a:prstClr val="black"/>
                </a:solidFill>
              </a:rPr>
              <a:t>if(</a:t>
            </a:r>
            <a:r>
              <a:rPr lang="en-US" altLang="ko-KR" sz="1400" dirty="0" err="1">
                <a:solidFill>
                  <a:prstClr val="black"/>
                </a:solidFill>
              </a:rPr>
              <a:t>ck</a:t>
            </a:r>
            <a:r>
              <a:rPr lang="en-US" altLang="ko-KR" sz="1400" dirty="0">
                <a:solidFill>
                  <a:prstClr val="black"/>
                </a:solidFill>
              </a:rPr>
              <a:t> == 1){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</a:t>
            </a:r>
            <a:r>
              <a:rPr lang="en-US" altLang="ko-KR" sz="1400" dirty="0" err="1" smtClean="0">
                <a:solidFill>
                  <a:prstClr val="black"/>
                </a:solidFill>
              </a:rPr>
              <a:t>Swal.fire</a:t>
            </a:r>
            <a:r>
              <a:rPr lang="en-US" altLang="ko-KR" sz="1400" dirty="0" smtClean="0">
                <a:solidFill>
                  <a:prstClr val="black"/>
                </a:solidFill>
              </a:rPr>
              <a:t>({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</a:rPr>
              <a:t>     </a:t>
            </a:r>
            <a:r>
              <a:rPr lang="ko-KR" altLang="en-US" sz="1400" dirty="0" smtClean="0">
                <a:solidFill>
                  <a:prstClr val="black"/>
                </a:solidFill>
              </a:rPr>
              <a:t>팝업내용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}).</a:t>
            </a:r>
            <a:r>
              <a:rPr lang="en-US" altLang="ko-KR" sz="1400" dirty="0">
                <a:solidFill>
                  <a:prstClr val="black"/>
                </a:solidFill>
              </a:rPr>
              <a:t>then((result) =</a:t>
            </a:r>
            <a:r>
              <a:rPr lang="en-US" altLang="ko-KR" sz="1400" u="sng" dirty="0">
                <a:solidFill>
                  <a:prstClr val="black"/>
                </a:solidFill>
              </a:rPr>
              <a:t>&gt; {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if </a:t>
            </a:r>
            <a:r>
              <a:rPr lang="en-US" altLang="ko-KR" sz="1400" dirty="0">
                <a:solidFill>
                  <a:prstClr val="black"/>
                </a:solidFill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</a:rPr>
              <a:t>result.value</a:t>
            </a:r>
            <a:r>
              <a:rPr lang="en-US" altLang="ko-KR" sz="1400" dirty="0">
                <a:solidFill>
                  <a:prstClr val="black"/>
                </a:solidFill>
              </a:rPr>
              <a:t>) </a:t>
            </a:r>
            <a:r>
              <a:rPr lang="en-US" altLang="ko-KR" sz="1400" dirty="0" smtClean="0">
                <a:solidFill>
                  <a:prstClr val="black"/>
                </a:solidFill>
              </a:rPr>
              <a:t>{ // OK </a:t>
            </a:r>
            <a:r>
              <a:rPr lang="ko-KR" altLang="en-US" sz="1400" dirty="0" smtClean="0">
                <a:solidFill>
                  <a:prstClr val="black"/>
                </a:solidFill>
              </a:rPr>
              <a:t>클릭 시</a:t>
            </a:r>
            <a:endParaRPr lang="en-US" altLang="ko-KR" sz="1400" dirty="0">
              <a:solidFill>
                <a:prstClr val="black"/>
              </a:solidFill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   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$(</a:t>
            </a:r>
            <a:r>
              <a:rPr lang="en-US" altLang="ko-KR" sz="1400" b="1" dirty="0">
                <a:solidFill>
                  <a:prstClr val="black"/>
                </a:solidFill>
              </a:rPr>
              <a:t>location).</a:t>
            </a:r>
            <a:r>
              <a:rPr lang="en-US" altLang="ko-KR" sz="1400" b="1" dirty="0" err="1">
                <a:solidFill>
                  <a:prstClr val="black"/>
                </a:solidFill>
              </a:rPr>
              <a:t>attr</a:t>
            </a:r>
            <a:r>
              <a:rPr lang="en-US" altLang="ko-KR" sz="1400" b="1" dirty="0">
                <a:solidFill>
                  <a:prstClr val="black"/>
                </a:solidFill>
              </a:rPr>
              <a:t>("</a:t>
            </a:r>
            <a:r>
              <a:rPr lang="en-US" altLang="ko-KR" sz="1400" b="1" dirty="0" err="1">
                <a:solidFill>
                  <a:prstClr val="black"/>
                </a:solidFill>
              </a:rPr>
              <a:t>href</a:t>
            </a:r>
            <a:r>
              <a:rPr lang="en-US" altLang="ko-KR" sz="1400" b="1" dirty="0">
                <a:solidFill>
                  <a:prstClr val="black"/>
                </a:solidFill>
              </a:rPr>
              <a:t>","${path}/main.do");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}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</a:rPr>
              <a:t>  })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</a:rPr>
              <a:t>  }</a:t>
            </a:r>
          </a:p>
          <a:p>
            <a:r>
              <a:rPr lang="ko-KR" altLang="en-US" sz="1400" b="1" dirty="0" smtClean="0">
                <a:solidFill>
                  <a:prstClr val="black"/>
                </a:solidFill>
              </a:rPr>
              <a:t>  비밀번호 변경 완료 팝업 출력 후 </a:t>
            </a:r>
            <a:r>
              <a:rPr lang="ko-KR" altLang="en-US" sz="1400" b="1" dirty="0" err="1" smtClean="0">
                <a:solidFill>
                  <a:prstClr val="black"/>
                </a:solidFill>
              </a:rPr>
              <a:t>메인으로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 이동</a:t>
            </a:r>
            <a:endParaRPr lang="en-US" altLang="ko-KR" sz="1400" b="1" dirty="0" smtClean="0">
              <a:solidFill>
                <a:prstClr val="black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2231221" y="3933467"/>
            <a:ext cx="0" cy="30779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4002153" y="4591987"/>
            <a:ext cx="517451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26841" y="5016859"/>
            <a:ext cx="3475473" cy="1692771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rgbClr val="4F81BD"/>
                </a:solidFill>
              </a:rPr>
              <a:t>&lt;</a:t>
            </a:r>
            <a:r>
              <a:rPr lang="ko-KR" altLang="en-US" sz="1400" b="1" dirty="0" smtClean="0">
                <a:solidFill>
                  <a:srgbClr val="4F81BD"/>
                </a:solidFill>
              </a:rPr>
              <a:t>비즈니스 </a:t>
            </a:r>
            <a:r>
              <a:rPr lang="ko-KR" altLang="en-US" sz="1400" b="1" dirty="0" err="1" smtClean="0">
                <a:solidFill>
                  <a:srgbClr val="4F81BD"/>
                </a:solidFill>
              </a:rPr>
              <a:t>로직</a:t>
            </a:r>
            <a:r>
              <a:rPr lang="en-US" altLang="ko-KR" sz="1400" b="1" dirty="0" smtClean="0">
                <a:solidFill>
                  <a:srgbClr val="4F81BD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</a:rPr>
              <a:t>1. </a:t>
            </a:r>
            <a:r>
              <a:rPr lang="ko-KR" altLang="en-US" sz="1200" dirty="0" smtClean="0">
                <a:solidFill>
                  <a:prstClr val="black"/>
                </a:solidFill>
              </a:rPr>
              <a:t>새 비밀번호 입력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</a:rPr>
              <a:t>   - 8~20</a:t>
            </a:r>
            <a:r>
              <a:rPr lang="ko-KR" altLang="en-US" sz="1200" dirty="0" smtClean="0">
                <a:solidFill>
                  <a:prstClr val="black"/>
                </a:solidFill>
              </a:rPr>
              <a:t>자리</a:t>
            </a:r>
            <a:r>
              <a:rPr lang="en-US" altLang="ko-KR" sz="1200" dirty="0" smtClean="0">
                <a:solidFill>
                  <a:prstClr val="black"/>
                </a:solidFill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</a:rPr>
              <a:t>영문</a:t>
            </a:r>
            <a:r>
              <a:rPr lang="en-US" altLang="ko-KR" sz="1200" dirty="0" smtClean="0">
                <a:solidFill>
                  <a:prstClr val="black"/>
                </a:solidFill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</a:rPr>
              <a:t>숫자</a:t>
            </a:r>
            <a:r>
              <a:rPr lang="en-US" altLang="ko-KR" sz="1200" dirty="0" smtClean="0">
                <a:solidFill>
                  <a:prstClr val="black"/>
                </a:solidFill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</a:rPr>
              <a:t>특수문자 조합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  - </a:t>
            </a:r>
            <a:r>
              <a:rPr lang="ko-KR" altLang="en-US" sz="1200" dirty="0" smtClean="0">
                <a:solidFill>
                  <a:prstClr val="black"/>
                </a:solidFill>
              </a:rPr>
              <a:t>정규식 이용 판별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</a:rPr>
              <a:t>2. CHANGE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  -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DataBase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비밀번호</a:t>
            </a:r>
            <a:r>
              <a:rPr lang="en-US" altLang="ko-KR" sz="1200" dirty="0" smtClean="0">
                <a:solidFill>
                  <a:prstClr val="black"/>
                </a:solidFill>
              </a:rPr>
              <a:t> Update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26841" y="5016859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26841" y="4144587"/>
            <a:ext cx="1271038" cy="3166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519604" y="718577"/>
            <a:ext cx="1271038" cy="3166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519443" y="3924619"/>
            <a:ext cx="1271038" cy="3166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900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441033"/>
            <a:ext cx="9144000" cy="638020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666" y="520388"/>
            <a:ext cx="9020432" cy="6230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EECE1">
                  <a:lumMod val="50000"/>
                </a:srgb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86" y="614874"/>
            <a:ext cx="8312727" cy="45313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490659" y="694760"/>
            <a:ext cx="707809" cy="29746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6844563" y="992221"/>
            <a:ext cx="3709" cy="15514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494250" y="1147366"/>
            <a:ext cx="2772707" cy="4684105"/>
            <a:chOff x="502486" y="1313855"/>
            <a:chExt cx="2772707" cy="468410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486" y="1313855"/>
              <a:ext cx="2772707" cy="4684105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503112" y="1313855"/>
              <a:ext cx="2772081" cy="4684105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cxnSp>
        <p:nvCxnSpPr>
          <p:cNvPr id="22" name="직선 화살표 연결선 21"/>
          <p:cNvCxnSpPr/>
          <p:nvPr/>
        </p:nvCxnSpPr>
        <p:spPr>
          <a:xfrm flipH="1">
            <a:off x="3266957" y="1450813"/>
            <a:ext cx="2950575" cy="8336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3703541" y="1606003"/>
            <a:ext cx="1968022" cy="830997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&lt;View&gt; Session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값 활용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value="${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infor_M.mno</a:t>
            </a:r>
            <a:r>
              <a:rPr lang="en-US" altLang="ko-KR" sz="1200" dirty="0" smtClean="0">
                <a:solidFill>
                  <a:prstClr val="black"/>
                </a:solidFill>
              </a:rPr>
              <a:t>}“,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value</a:t>
            </a:r>
            <a:r>
              <a:rPr lang="en-US" altLang="ko-KR" sz="1200" dirty="0">
                <a:solidFill>
                  <a:prstClr val="black"/>
                </a:solidFill>
              </a:rPr>
              <a:t>="${emp.name }" </a:t>
            </a:r>
            <a:r>
              <a:rPr lang="en-US" altLang="ko-KR" sz="1200" dirty="0" smtClean="0">
                <a:solidFill>
                  <a:prstClr val="black"/>
                </a:solidFill>
              </a:rPr>
              <a:t>,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value="${</a:t>
            </a:r>
            <a:r>
              <a:rPr lang="en-US" altLang="ko-KR" sz="1200" dirty="0" err="1">
                <a:solidFill>
                  <a:prstClr val="black"/>
                </a:solidFill>
              </a:rPr>
              <a:t>emp.grade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}“,…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2516102" y="1784515"/>
            <a:ext cx="278407" cy="2568781"/>
            <a:chOff x="2852395" y="1819064"/>
            <a:chExt cx="278407" cy="2568781"/>
          </a:xfrm>
        </p:grpSpPr>
        <p:cxnSp>
          <p:nvCxnSpPr>
            <p:cNvPr id="28" name="직선 연결선 27"/>
            <p:cNvCxnSpPr/>
            <p:nvPr/>
          </p:nvCxnSpPr>
          <p:spPr>
            <a:xfrm>
              <a:off x="2862123" y="1819064"/>
              <a:ext cx="268256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852395" y="4387845"/>
              <a:ext cx="268256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 flipH="1">
              <a:off x="3120651" y="1819064"/>
              <a:ext cx="10151" cy="256878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직선 화살표 연결선 42"/>
          <p:cNvCxnSpPr/>
          <p:nvPr/>
        </p:nvCxnSpPr>
        <p:spPr>
          <a:xfrm flipH="1">
            <a:off x="5661348" y="1904771"/>
            <a:ext cx="1080809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2794086" y="2021501"/>
            <a:ext cx="880752" cy="2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/>
          <p:cNvGrpSpPr/>
          <p:nvPr/>
        </p:nvGrpSpPr>
        <p:grpSpPr>
          <a:xfrm>
            <a:off x="2516525" y="4466329"/>
            <a:ext cx="278407" cy="977574"/>
            <a:chOff x="2852395" y="1819064"/>
            <a:chExt cx="278407" cy="2568781"/>
          </a:xfrm>
        </p:grpSpPr>
        <p:cxnSp>
          <p:nvCxnSpPr>
            <p:cNvPr id="49" name="직선 연결선 48"/>
            <p:cNvCxnSpPr/>
            <p:nvPr/>
          </p:nvCxnSpPr>
          <p:spPr>
            <a:xfrm>
              <a:off x="2862123" y="1819064"/>
              <a:ext cx="268256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>
              <a:off x="2852395" y="4387845"/>
              <a:ext cx="268256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 flipH="1">
              <a:off x="3120651" y="1819064"/>
              <a:ext cx="10151" cy="256878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직사각형 51"/>
          <p:cNvSpPr/>
          <p:nvPr/>
        </p:nvSpPr>
        <p:spPr>
          <a:xfrm>
            <a:off x="2958959" y="2637803"/>
            <a:ext cx="3497702" cy="113877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&lt;Mapper&gt; Update</a:t>
            </a:r>
          </a:p>
          <a:p>
            <a:r>
              <a:rPr lang="en-US" altLang="ko-KR" sz="1400" b="1" dirty="0">
                <a:solidFill>
                  <a:prstClr val="black"/>
                </a:solidFill>
              </a:rPr>
              <a:t>UPDATE </a:t>
            </a:r>
            <a:r>
              <a:rPr lang="en-US" altLang="ko-KR" sz="1400" b="1" dirty="0" err="1">
                <a:solidFill>
                  <a:prstClr val="black"/>
                </a:solidFill>
              </a:rPr>
              <a:t>pmsmember</a:t>
            </a:r>
            <a:r>
              <a:rPr lang="en-US" altLang="ko-KR" sz="1400" b="1" dirty="0">
                <a:solidFill>
                  <a:prstClr val="black"/>
                </a:solidFill>
              </a:rPr>
              <a:t> SET pass=#{pass}</a:t>
            </a:r>
          </a:p>
          <a:p>
            <a:r>
              <a:rPr lang="en-US" altLang="ko-KR" sz="1400" b="1" dirty="0" smtClean="0">
                <a:solidFill>
                  <a:prstClr val="black"/>
                </a:solidFill>
              </a:rPr>
              <a:t>  &lt;</a:t>
            </a:r>
            <a:r>
              <a:rPr lang="en-US" altLang="ko-KR" sz="1400" b="1" dirty="0">
                <a:solidFill>
                  <a:prstClr val="black"/>
                </a:solidFill>
              </a:rPr>
              <a:t>if test=</a:t>
            </a:r>
            <a:r>
              <a:rPr lang="en-US" altLang="ko-KR" sz="1400" b="1" i="1" dirty="0">
                <a:solidFill>
                  <a:prstClr val="black"/>
                </a:solidFill>
              </a:rPr>
              <a:t>"</a:t>
            </a:r>
            <a:r>
              <a:rPr lang="en-US" altLang="ko-KR" sz="1400" b="1" i="1" dirty="0" err="1">
                <a:solidFill>
                  <a:prstClr val="black"/>
                </a:solidFill>
              </a:rPr>
              <a:t>wcon</a:t>
            </a:r>
            <a:r>
              <a:rPr lang="en-US" altLang="ko-KR" sz="1400" b="1" i="1" dirty="0">
                <a:solidFill>
                  <a:prstClr val="black"/>
                </a:solidFill>
              </a:rPr>
              <a:t>!=null and </a:t>
            </a:r>
            <a:r>
              <a:rPr lang="en-US" altLang="ko-KR" sz="1400" b="1" i="1" dirty="0" err="1">
                <a:solidFill>
                  <a:prstClr val="black"/>
                </a:solidFill>
              </a:rPr>
              <a:t>wcon</a:t>
            </a:r>
            <a:r>
              <a:rPr lang="en-US" altLang="ko-KR" sz="1400" b="1" i="1" dirty="0">
                <a:solidFill>
                  <a:prstClr val="black"/>
                </a:solidFill>
              </a:rPr>
              <a:t>!=''"&gt;</a:t>
            </a:r>
          </a:p>
          <a:p>
            <a:r>
              <a:rPr lang="en-US" altLang="ko-KR" sz="1400" b="1" dirty="0">
                <a:solidFill>
                  <a:prstClr val="black"/>
                </a:solidFill>
              </a:rPr>
              <a:t> 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   , </a:t>
            </a:r>
            <a:r>
              <a:rPr lang="en-US" altLang="ko-KR" sz="1400" b="1" dirty="0" err="1">
                <a:solidFill>
                  <a:prstClr val="black"/>
                </a:solidFill>
              </a:rPr>
              <a:t>wcon</a:t>
            </a:r>
            <a:r>
              <a:rPr lang="en-US" altLang="ko-KR" sz="1400" b="1" dirty="0">
                <a:solidFill>
                  <a:prstClr val="black"/>
                </a:solidFill>
              </a:rPr>
              <a:t>=#{</a:t>
            </a:r>
            <a:r>
              <a:rPr lang="en-US" altLang="ko-KR" sz="1400" b="1" dirty="0" err="1">
                <a:solidFill>
                  <a:prstClr val="black"/>
                </a:solidFill>
              </a:rPr>
              <a:t>wcon</a:t>
            </a:r>
            <a:r>
              <a:rPr lang="en-US" altLang="ko-KR" sz="1400" b="1" dirty="0">
                <a:solidFill>
                  <a:prstClr val="black"/>
                </a:solidFill>
              </a:rPr>
              <a:t>} </a:t>
            </a:r>
          </a:p>
          <a:p>
            <a:r>
              <a:rPr lang="en-US" altLang="ko-KR" sz="1400" b="1" dirty="0" smtClean="0">
                <a:solidFill>
                  <a:prstClr val="black"/>
                </a:solidFill>
              </a:rPr>
              <a:t>  &lt;/if&gt; WHERE </a:t>
            </a:r>
            <a:r>
              <a:rPr lang="en-US" altLang="ko-KR" sz="1400" b="1" dirty="0" err="1">
                <a:solidFill>
                  <a:prstClr val="black"/>
                </a:solidFill>
              </a:rPr>
              <a:t>mno</a:t>
            </a:r>
            <a:r>
              <a:rPr lang="en-US" altLang="ko-KR" sz="1400" b="1" dirty="0">
                <a:solidFill>
                  <a:prstClr val="black"/>
                </a:solidFill>
              </a:rPr>
              <a:t>=#{</a:t>
            </a:r>
            <a:r>
              <a:rPr lang="en-US" altLang="ko-KR" sz="1400" b="1" dirty="0" err="1">
                <a:solidFill>
                  <a:prstClr val="black"/>
                </a:solidFill>
              </a:rPr>
              <a:t>mno</a:t>
            </a:r>
            <a:r>
              <a:rPr lang="en-US" altLang="ko-KR" sz="1400" b="1" dirty="0">
                <a:solidFill>
                  <a:prstClr val="black"/>
                </a:solidFill>
              </a:rPr>
              <a:t>}</a:t>
            </a:r>
            <a:endParaRPr lang="en-US" altLang="ko-KR" sz="1400" b="1" dirty="0" smtClean="0">
              <a:solidFill>
                <a:prstClr val="black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175151" y="4020801"/>
            <a:ext cx="4196741" cy="264687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&lt;View JS&gt;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$("[</a:t>
            </a:r>
            <a:r>
              <a:rPr lang="en-US" altLang="ko-KR" sz="1400" dirty="0">
                <a:solidFill>
                  <a:prstClr val="black"/>
                </a:solidFill>
              </a:rPr>
              <a:t>name=</a:t>
            </a:r>
            <a:r>
              <a:rPr lang="en-US" altLang="ko-KR" sz="1400" dirty="0" err="1">
                <a:solidFill>
                  <a:prstClr val="black"/>
                </a:solidFill>
              </a:rPr>
              <a:t>ck</a:t>
            </a:r>
            <a:r>
              <a:rPr lang="en-US" altLang="ko-KR" sz="1400" dirty="0">
                <a:solidFill>
                  <a:prstClr val="black"/>
                </a:solidFill>
              </a:rPr>
              <a:t>]").click(function(){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</a:t>
            </a:r>
            <a:r>
              <a:rPr lang="en-US" altLang="ko-KR" sz="1400" b="1" dirty="0" err="1" smtClean="0">
                <a:solidFill>
                  <a:prstClr val="black"/>
                </a:solidFill>
              </a:rPr>
              <a:t>var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1400" b="1" dirty="0" err="1">
                <a:solidFill>
                  <a:prstClr val="black"/>
                </a:solidFill>
              </a:rPr>
              <a:t>ckPhone</a:t>
            </a:r>
            <a:r>
              <a:rPr lang="en-US" altLang="ko-KR" sz="1400" b="1" dirty="0">
                <a:solidFill>
                  <a:prstClr val="black"/>
                </a:solidFill>
              </a:rPr>
              <a:t> = $("#</a:t>
            </a:r>
            <a:r>
              <a:rPr lang="en-US" altLang="ko-KR" sz="1400" b="1" dirty="0" err="1">
                <a:solidFill>
                  <a:prstClr val="black"/>
                </a:solidFill>
              </a:rPr>
              <a:t>ckPhone</a:t>
            </a:r>
            <a:r>
              <a:rPr lang="en-US" altLang="ko-KR" sz="1400" b="1" dirty="0">
                <a:solidFill>
                  <a:prstClr val="black"/>
                </a:solidFill>
              </a:rPr>
              <a:t>").is(":checked");</a:t>
            </a:r>
          </a:p>
          <a:p>
            <a:r>
              <a:rPr lang="en-US" altLang="ko-KR" sz="1400" b="1" dirty="0" smtClean="0">
                <a:solidFill>
                  <a:prstClr val="black"/>
                </a:solidFill>
              </a:rPr>
              <a:t>   </a:t>
            </a:r>
            <a:r>
              <a:rPr lang="en-US" altLang="ko-KR" sz="1400" b="1" dirty="0" err="1" smtClean="0">
                <a:solidFill>
                  <a:prstClr val="black"/>
                </a:solidFill>
              </a:rPr>
              <a:t>var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1400" b="1" dirty="0" err="1">
                <a:solidFill>
                  <a:prstClr val="black"/>
                </a:solidFill>
              </a:rPr>
              <a:t>ckMail</a:t>
            </a:r>
            <a:r>
              <a:rPr lang="en-US" altLang="ko-KR" sz="1400" b="1" dirty="0">
                <a:solidFill>
                  <a:prstClr val="black"/>
                </a:solidFill>
              </a:rPr>
              <a:t> = $("#</a:t>
            </a:r>
            <a:r>
              <a:rPr lang="en-US" altLang="ko-KR" sz="1400" b="1" dirty="0" err="1">
                <a:solidFill>
                  <a:prstClr val="black"/>
                </a:solidFill>
              </a:rPr>
              <a:t>ckMail</a:t>
            </a:r>
            <a:r>
              <a:rPr lang="en-US" altLang="ko-KR" sz="1400" b="1" dirty="0">
                <a:solidFill>
                  <a:prstClr val="black"/>
                </a:solidFill>
              </a:rPr>
              <a:t>").is(":checked");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if(</a:t>
            </a:r>
            <a:r>
              <a:rPr lang="en-US" altLang="ko-KR" sz="1400" dirty="0" err="1" smtClean="0">
                <a:solidFill>
                  <a:prstClr val="black"/>
                </a:solidFill>
              </a:rPr>
              <a:t>ckPhone</a:t>
            </a:r>
            <a:r>
              <a:rPr lang="en-US" altLang="ko-KR" sz="1400" dirty="0">
                <a:solidFill>
                  <a:prstClr val="black"/>
                </a:solidFill>
              </a:rPr>
              <a:t>){</a:t>
            </a:r>
          </a:p>
          <a:p>
            <a:r>
              <a:rPr lang="en-US" altLang="ko-KR" sz="1400" b="1" dirty="0" smtClean="0">
                <a:solidFill>
                  <a:prstClr val="black"/>
                </a:solidFill>
              </a:rPr>
              <a:t>      </a:t>
            </a:r>
            <a:r>
              <a:rPr lang="en-US" altLang="ko-KR" sz="1400" b="1" dirty="0" err="1" smtClean="0">
                <a:solidFill>
                  <a:prstClr val="black"/>
                </a:solidFill>
              </a:rPr>
              <a:t>var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1400" b="1" dirty="0">
                <a:solidFill>
                  <a:prstClr val="black"/>
                </a:solidFill>
              </a:rPr>
              <a:t>txt = $("#phone").</a:t>
            </a:r>
            <a:r>
              <a:rPr lang="en-US" altLang="ko-KR" sz="1400" b="1" dirty="0" err="1">
                <a:solidFill>
                  <a:prstClr val="black"/>
                </a:solidFill>
              </a:rPr>
              <a:t>val</a:t>
            </a:r>
            <a:r>
              <a:rPr lang="en-US" altLang="ko-KR" sz="1400" b="1" dirty="0">
                <a:solidFill>
                  <a:prstClr val="black"/>
                </a:solidFill>
              </a:rPr>
              <a:t>();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$("#</a:t>
            </a:r>
            <a:r>
              <a:rPr lang="en-US" altLang="ko-KR" sz="1400" b="1" dirty="0">
                <a:solidFill>
                  <a:prstClr val="black"/>
                </a:solidFill>
              </a:rPr>
              <a:t>con").</a:t>
            </a:r>
            <a:r>
              <a:rPr lang="en-US" altLang="ko-KR" sz="1400" b="1" dirty="0" err="1">
                <a:solidFill>
                  <a:prstClr val="black"/>
                </a:solidFill>
              </a:rPr>
              <a:t>val</a:t>
            </a:r>
            <a:r>
              <a:rPr lang="en-US" altLang="ko-KR" sz="1400" b="1" dirty="0">
                <a:solidFill>
                  <a:prstClr val="black"/>
                </a:solidFill>
              </a:rPr>
              <a:t>(txt);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}</a:t>
            </a:r>
            <a:r>
              <a:rPr lang="en-US" altLang="ko-KR" sz="1400" dirty="0">
                <a:solidFill>
                  <a:prstClr val="black"/>
                </a:solidFill>
              </a:rPr>
              <a:t>else if(</a:t>
            </a:r>
            <a:r>
              <a:rPr lang="en-US" altLang="ko-KR" sz="1400" dirty="0" err="1">
                <a:solidFill>
                  <a:prstClr val="black"/>
                </a:solidFill>
              </a:rPr>
              <a:t>ckMail</a:t>
            </a:r>
            <a:r>
              <a:rPr lang="en-US" altLang="ko-KR" sz="1400" dirty="0">
                <a:solidFill>
                  <a:prstClr val="black"/>
                </a:solidFill>
              </a:rPr>
              <a:t>){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</a:t>
            </a:r>
            <a:r>
              <a:rPr lang="en-US" altLang="ko-KR" sz="1400" b="1" dirty="0" err="1" smtClean="0">
                <a:solidFill>
                  <a:prstClr val="black"/>
                </a:solidFill>
              </a:rPr>
              <a:t>var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1400" b="1" dirty="0">
                <a:solidFill>
                  <a:prstClr val="black"/>
                </a:solidFill>
              </a:rPr>
              <a:t>txt = $("#mail").</a:t>
            </a:r>
            <a:r>
              <a:rPr lang="en-US" altLang="ko-KR" sz="1400" b="1" dirty="0" err="1">
                <a:solidFill>
                  <a:prstClr val="black"/>
                </a:solidFill>
              </a:rPr>
              <a:t>val</a:t>
            </a:r>
            <a:r>
              <a:rPr lang="en-US" altLang="ko-KR" sz="1400" b="1" dirty="0">
                <a:solidFill>
                  <a:prstClr val="black"/>
                </a:solidFill>
              </a:rPr>
              <a:t>();</a:t>
            </a:r>
          </a:p>
          <a:p>
            <a:r>
              <a:rPr lang="en-US" altLang="ko-KR" sz="1400" b="1" dirty="0" smtClean="0">
                <a:solidFill>
                  <a:prstClr val="black"/>
                </a:solidFill>
              </a:rPr>
              <a:t>      $("#</a:t>
            </a:r>
            <a:r>
              <a:rPr lang="en-US" altLang="ko-KR" sz="1400" b="1" dirty="0">
                <a:solidFill>
                  <a:prstClr val="black"/>
                </a:solidFill>
              </a:rPr>
              <a:t>con").</a:t>
            </a:r>
            <a:r>
              <a:rPr lang="en-US" altLang="ko-KR" sz="1400" b="1" dirty="0" err="1">
                <a:solidFill>
                  <a:prstClr val="black"/>
                </a:solidFill>
              </a:rPr>
              <a:t>val</a:t>
            </a:r>
            <a:r>
              <a:rPr lang="en-US" altLang="ko-KR" sz="1400" b="1" dirty="0">
                <a:solidFill>
                  <a:prstClr val="black"/>
                </a:solidFill>
              </a:rPr>
              <a:t>(txt);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}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</a:rPr>
              <a:t>   });</a:t>
            </a:r>
            <a:r>
              <a:rPr lang="ko-KR" altLang="en-US" sz="1400" dirty="0" smtClean="0">
                <a:solidFill>
                  <a:prstClr val="black"/>
                </a:solidFill>
              </a:rPr>
              <a:t> 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r>
              <a:rPr lang="ko-KR" altLang="en-US" sz="1400" b="1" dirty="0" smtClean="0">
                <a:solidFill>
                  <a:prstClr val="black"/>
                </a:solidFill>
              </a:rPr>
              <a:t> 전화번호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&amp;</a:t>
            </a:r>
            <a:r>
              <a:rPr lang="ko-KR" altLang="en-US" sz="1400" b="1" dirty="0" err="1" smtClean="0">
                <a:solidFill>
                  <a:prstClr val="black"/>
                </a:solidFill>
              </a:rPr>
              <a:t>이메일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 체크 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-&gt; 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희망연락처 자동 입력</a:t>
            </a:r>
            <a:endParaRPr lang="en-US" altLang="ko-KR" sz="1400" b="1" dirty="0" smtClean="0">
              <a:solidFill>
                <a:prstClr val="black"/>
              </a:solidFill>
            </a:endParaRPr>
          </a:p>
        </p:txBody>
      </p:sp>
      <p:cxnSp>
        <p:nvCxnSpPr>
          <p:cNvPr id="55" name="직선 화살표 연결선 54"/>
          <p:cNvCxnSpPr/>
          <p:nvPr/>
        </p:nvCxnSpPr>
        <p:spPr>
          <a:xfrm>
            <a:off x="2795355" y="4889535"/>
            <a:ext cx="379796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V="1">
            <a:off x="2794932" y="3780798"/>
            <a:ext cx="690317" cy="1108737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954" y="659521"/>
            <a:ext cx="623455" cy="355023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6217532" y="1153676"/>
            <a:ext cx="2656047" cy="1735653"/>
            <a:chOff x="1180455" y="1685106"/>
            <a:chExt cx="2921652" cy="190921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0455" y="1689928"/>
              <a:ext cx="2921652" cy="1904396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1180455" y="1685106"/>
              <a:ext cx="2921652" cy="1909218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6777855" y="2968684"/>
            <a:ext cx="2207888" cy="1969770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rgbClr val="4F81BD"/>
                </a:solidFill>
              </a:rPr>
              <a:t>&lt;</a:t>
            </a:r>
            <a:r>
              <a:rPr lang="ko-KR" altLang="en-US" sz="1400" b="1" dirty="0" smtClean="0">
                <a:solidFill>
                  <a:srgbClr val="4F81BD"/>
                </a:solidFill>
              </a:rPr>
              <a:t>비즈니스 </a:t>
            </a:r>
            <a:r>
              <a:rPr lang="ko-KR" altLang="en-US" sz="1400" b="1" dirty="0" err="1" smtClean="0">
                <a:solidFill>
                  <a:srgbClr val="4F81BD"/>
                </a:solidFill>
              </a:rPr>
              <a:t>로직</a:t>
            </a:r>
            <a:r>
              <a:rPr lang="en-US" altLang="ko-KR" sz="1400" b="1" dirty="0" smtClean="0">
                <a:solidFill>
                  <a:srgbClr val="4F81BD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입력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- Check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개인정보 확인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변경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희망연락처 등록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전화번호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 체크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등록된 정보 이용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742157" y="2512348"/>
            <a:ext cx="1622910" cy="27318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6222095" y="1450480"/>
            <a:ext cx="26825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6471409" y="2637803"/>
            <a:ext cx="26825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H="1">
            <a:off x="6478329" y="1450480"/>
            <a:ext cx="12446" cy="119846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6777855" y="296868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703541" y="1612522"/>
            <a:ext cx="646037" cy="2294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172381" y="4019333"/>
            <a:ext cx="847684" cy="2294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944210" y="2647554"/>
            <a:ext cx="1504221" cy="2294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84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97707" y="185350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375183" y="1845280"/>
            <a:ext cx="6419850" cy="2301314"/>
            <a:chOff x="996245" y="1680521"/>
            <a:chExt cx="6419850" cy="230131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6245" y="2200660"/>
              <a:ext cx="6419850" cy="178117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96245" y="1680521"/>
              <a:ext cx="2488359" cy="461665"/>
            </a:xfrm>
            <a:prstGeom prst="rect">
              <a:avLst/>
            </a:prstGeom>
            <a:solidFill>
              <a:srgbClr val="94C3BB"/>
            </a:solidFill>
            <a:ln>
              <a:solidFill>
                <a:srgbClr val="94C3B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권한별 접근 기능</a:t>
              </a:r>
              <a:endPara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58189" y="5449496"/>
            <a:ext cx="9085811" cy="131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78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441033"/>
            <a:ext cx="9144000" cy="638020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666" y="481476"/>
            <a:ext cx="9020432" cy="6230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EECE1">
                  <a:lumMod val="50000"/>
                </a:srgb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70" y="614875"/>
            <a:ext cx="8312727" cy="45313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240127" y="692712"/>
            <a:ext cx="707809" cy="29746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7594031" y="1003793"/>
            <a:ext cx="0" cy="18635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265259" y="1242148"/>
            <a:ext cx="5510431" cy="4339650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&lt;Service&gt; Paging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dirty="0" err="1">
                <a:solidFill>
                  <a:prstClr val="black"/>
                </a:solidFill>
              </a:rPr>
              <a:t>sch.setCount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dao.empLogCount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sch</a:t>
            </a:r>
            <a:r>
              <a:rPr lang="en-US" altLang="ko-KR" sz="1200" dirty="0" smtClean="0">
                <a:solidFill>
                  <a:prstClr val="black"/>
                </a:solidFill>
              </a:rPr>
              <a:t>)); </a:t>
            </a:r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err="1" smtClean="0">
                <a:solidFill>
                  <a:prstClr val="black"/>
                </a:solidFill>
              </a:rPr>
              <a:t>sch.setPageSize</a:t>
            </a:r>
            <a:r>
              <a:rPr lang="en-US" altLang="ko-KR" sz="1200" dirty="0" smtClean="0">
                <a:solidFill>
                  <a:prstClr val="black"/>
                </a:solidFill>
              </a:rPr>
              <a:t>(5); 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err="1" smtClean="0">
                <a:solidFill>
                  <a:prstClr val="black"/>
                </a:solidFill>
              </a:rPr>
              <a:t>sch.setPageCount</a:t>
            </a:r>
            <a:r>
              <a:rPr lang="en-US" altLang="ko-KR" sz="1200" dirty="0">
                <a:solidFill>
                  <a:prstClr val="black"/>
                </a:solidFill>
              </a:rPr>
              <a:t>((</a:t>
            </a:r>
            <a:r>
              <a:rPr lang="en-US" altLang="ko-KR" sz="1200" dirty="0" err="1">
                <a:solidFill>
                  <a:prstClr val="black"/>
                </a:solidFill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</a:rPr>
              <a:t>)(</a:t>
            </a:r>
            <a:r>
              <a:rPr lang="en-US" altLang="ko-KR" sz="1200" dirty="0" err="1">
                <a:solidFill>
                  <a:prstClr val="black"/>
                </a:solidFill>
              </a:rPr>
              <a:t>Math.ceil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sch.getCount</a:t>
            </a:r>
            <a:r>
              <a:rPr lang="en-US" altLang="ko-KR" sz="1200" dirty="0">
                <a:solidFill>
                  <a:prstClr val="black"/>
                </a:solidFill>
              </a:rPr>
              <a:t>()/(double)</a:t>
            </a:r>
            <a:r>
              <a:rPr lang="en-US" altLang="ko-KR" sz="1200" dirty="0" err="1">
                <a:solidFill>
                  <a:prstClr val="black"/>
                </a:solidFill>
              </a:rPr>
              <a:t>sch.getPageSize</a:t>
            </a:r>
            <a:r>
              <a:rPr lang="en-US" altLang="ko-KR" sz="1200" dirty="0">
                <a:solidFill>
                  <a:prstClr val="black"/>
                </a:solidFill>
              </a:rPr>
              <a:t>())));</a:t>
            </a:r>
          </a:p>
          <a:p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if(</a:t>
            </a:r>
            <a:r>
              <a:rPr lang="en-US" altLang="ko-KR" sz="1200" dirty="0" err="1">
                <a:solidFill>
                  <a:prstClr val="black"/>
                </a:solidFill>
              </a:rPr>
              <a:t>sch.getCurPage</a:t>
            </a:r>
            <a:r>
              <a:rPr lang="en-US" altLang="ko-KR" sz="1200" dirty="0">
                <a:solidFill>
                  <a:prstClr val="black"/>
                </a:solidFill>
              </a:rPr>
              <a:t>()==0) {</a:t>
            </a:r>
          </a:p>
          <a:p>
            <a:r>
              <a:rPr lang="en-US" altLang="ko-KR" sz="1200" dirty="0" err="1">
                <a:solidFill>
                  <a:prstClr val="black"/>
                </a:solidFill>
              </a:rPr>
              <a:t>sch.setCurPage</a:t>
            </a:r>
            <a:r>
              <a:rPr lang="en-US" altLang="ko-KR" sz="1200" dirty="0">
                <a:solidFill>
                  <a:prstClr val="black"/>
                </a:solidFill>
              </a:rPr>
              <a:t>(1</a:t>
            </a:r>
            <a:r>
              <a:rPr lang="en-US" altLang="ko-KR" sz="1200" dirty="0" smtClean="0">
                <a:solidFill>
                  <a:prstClr val="black"/>
                </a:solidFill>
              </a:rPr>
              <a:t>); }</a:t>
            </a:r>
          </a:p>
          <a:p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err="1">
                <a:solidFill>
                  <a:prstClr val="black"/>
                </a:solidFill>
              </a:rPr>
              <a:t>sch.setStart</a:t>
            </a:r>
            <a:r>
              <a:rPr lang="en-US" altLang="ko-KR" sz="1200" dirty="0">
                <a:solidFill>
                  <a:prstClr val="black"/>
                </a:solidFill>
              </a:rPr>
              <a:t>((</a:t>
            </a:r>
            <a:r>
              <a:rPr lang="en-US" altLang="ko-KR" sz="1200" dirty="0" err="1">
                <a:solidFill>
                  <a:prstClr val="black"/>
                </a:solidFill>
              </a:rPr>
              <a:t>sch.getCurPage</a:t>
            </a:r>
            <a:r>
              <a:rPr lang="en-US" altLang="ko-KR" sz="1200" dirty="0">
                <a:solidFill>
                  <a:prstClr val="black"/>
                </a:solidFill>
              </a:rPr>
              <a:t>()-1)*</a:t>
            </a:r>
            <a:r>
              <a:rPr lang="en-US" altLang="ko-KR" sz="1200" dirty="0" err="1">
                <a:solidFill>
                  <a:prstClr val="black"/>
                </a:solidFill>
              </a:rPr>
              <a:t>sch.getPageSize</a:t>
            </a:r>
            <a:r>
              <a:rPr lang="en-US" altLang="ko-KR" sz="1200" dirty="0">
                <a:solidFill>
                  <a:prstClr val="black"/>
                </a:solidFill>
              </a:rPr>
              <a:t>()+1</a:t>
            </a:r>
            <a:r>
              <a:rPr lang="en-US" altLang="ko-KR" sz="1200" dirty="0" smtClean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 err="1" smtClean="0">
                <a:solidFill>
                  <a:prstClr val="black"/>
                </a:solidFill>
              </a:rPr>
              <a:t>sch.setEnd</a:t>
            </a:r>
            <a:r>
              <a:rPr lang="en-US" altLang="ko-KR" sz="1200" dirty="0" smtClean="0">
                <a:solidFill>
                  <a:prstClr val="black"/>
                </a:solidFill>
              </a:rPr>
              <a:t>(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sch.getCurPage</a:t>
            </a:r>
            <a:r>
              <a:rPr lang="en-US" altLang="ko-KR" sz="1200" dirty="0">
                <a:solidFill>
                  <a:prstClr val="black"/>
                </a:solidFill>
              </a:rPr>
              <a:t>()*</a:t>
            </a:r>
            <a:r>
              <a:rPr lang="en-US" altLang="ko-KR" sz="1200" dirty="0" err="1">
                <a:solidFill>
                  <a:prstClr val="black"/>
                </a:solidFill>
              </a:rPr>
              <a:t>sch.getPageSize</a:t>
            </a:r>
            <a:r>
              <a:rPr lang="en-US" altLang="ko-KR" sz="1200" dirty="0" smtClean="0">
                <a:solidFill>
                  <a:prstClr val="black"/>
                </a:solidFill>
              </a:rPr>
              <a:t>());</a:t>
            </a:r>
          </a:p>
          <a:p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err="1">
                <a:solidFill>
                  <a:prstClr val="black"/>
                </a:solidFill>
              </a:rPr>
              <a:t>sch.setBlocksize</a:t>
            </a:r>
            <a:r>
              <a:rPr lang="en-US" altLang="ko-KR" sz="1200" dirty="0">
                <a:solidFill>
                  <a:prstClr val="black"/>
                </a:solidFill>
              </a:rPr>
              <a:t>(5</a:t>
            </a:r>
            <a:r>
              <a:rPr lang="en-US" altLang="ko-KR" sz="1200" dirty="0" smtClean="0">
                <a:solidFill>
                  <a:prstClr val="black"/>
                </a:solidFill>
              </a:rPr>
              <a:t>);</a:t>
            </a:r>
          </a:p>
          <a:p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err="1" smtClean="0">
                <a:solidFill>
                  <a:prstClr val="black"/>
                </a:solidFill>
              </a:rPr>
              <a:t>int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blocknum</a:t>
            </a:r>
            <a:r>
              <a:rPr lang="en-US" altLang="ko-KR" sz="1200" dirty="0">
                <a:solidFill>
                  <a:prstClr val="black"/>
                </a:solidFill>
              </a:rPr>
              <a:t> = (</a:t>
            </a:r>
            <a:r>
              <a:rPr lang="en-US" altLang="ko-KR" sz="1200" dirty="0" err="1">
                <a:solidFill>
                  <a:prstClr val="black"/>
                </a:solidFill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</a:rPr>
              <a:t>)</a:t>
            </a:r>
            <a:r>
              <a:rPr lang="en-US" altLang="ko-KR" sz="1200" dirty="0" err="1">
                <a:solidFill>
                  <a:prstClr val="black"/>
                </a:solidFill>
              </a:rPr>
              <a:t>Math.ceil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sch.getCurPage</a:t>
            </a:r>
            <a:r>
              <a:rPr lang="en-US" altLang="ko-KR" sz="1200" dirty="0">
                <a:solidFill>
                  <a:prstClr val="black"/>
                </a:solidFill>
              </a:rPr>
              <a:t>()/(double)</a:t>
            </a:r>
            <a:r>
              <a:rPr lang="en-US" altLang="ko-KR" sz="1200" dirty="0" err="1">
                <a:solidFill>
                  <a:prstClr val="black"/>
                </a:solidFill>
              </a:rPr>
              <a:t>sch.getBlocksize</a:t>
            </a:r>
            <a:r>
              <a:rPr lang="en-US" altLang="ko-KR" sz="1200" dirty="0">
                <a:solidFill>
                  <a:prstClr val="black"/>
                </a:solidFill>
              </a:rPr>
              <a:t>());</a:t>
            </a:r>
          </a:p>
          <a:p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err="1" smtClean="0">
                <a:solidFill>
                  <a:prstClr val="black"/>
                </a:solidFill>
              </a:rPr>
              <a:t>int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endBlock</a:t>
            </a:r>
            <a:r>
              <a:rPr lang="en-US" altLang="ko-KR" sz="1200" dirty="0">
                <a:solidFill>
                  <a:prstClr val="black"/>
                </a:solidFill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</a:rPr>
              <a:t>blocknum</a:t>
            </a:r>
            <a:r>
              <a:rPr lang="en-US" altLang="ko-KR" sz="1200" dirty="0">
                <a:solidFill>
                  <a:prstClr val="black"/>
                </a:solidFill>
              </a:rPr>
              <a:t>*</a:t>
            </a:r>
            <a:r>
              <a:rPr lang="en-US" altLang="ko-KR" sz="1200" dirty="0" err="1">
                <a:solidFill>
                  <a:prstClr val="black"/>
                </a:solidFill>
              </a:rPr>
              <a:t>sch.getBlocksize</a:t>
            </a:r>
            <a:r>
              <a:rPr lang="en-US" altLang="ko-KR" sz="1200" dirty="0">
                <a:solidFill>
                  <a:prstClr val="black"/>
                </a:solidFill>
              </a:rPr>
              <a:t>();</a:t>
            </a:r>
          </a:p>
          <a:p>
            <a:r>
              <a:rPr lang="en-US" altLang="ko-KR" sz="1200" dirty="0" err="1">
                <a:solidFill>
                  <a:prstClr val="black"/>
                </a:solidFill>
              </a:rPr>
              <a:t>sch.setEndBlock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endBlock</a:t>
            </a:r>
            <a:r>
              <a:rPr lang="en-US" altLang="ko-KR" sz="1200" dirty="0">
                <a:solidFill>
                  <a:prstClr val="black"/>
                </a:solidFill>
              </a:rPr>
              <a:t>&gt;</a:t>
            </a:r>
            <a:r>
              <a:rPr lang="en-US" altLang="ko-KR" sz="1200" dirty="0" err="1">
                <a:solidFill>
                  <a:prstClr val="black"/>
                </a:solidFill>
              </a:rPr>
              <a:t>sch.getPageCount</a:t>
            </a:r>
            <a:r>
              <a:rPr lang="en-US" altLang="ko-KR" sz="1200" dirty="0" smtClean="0">
                <a:solidFill>
                  <a:prstClr val="black"/>
                </a:solidFill>
              </a:rPr>
              <a:t>()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            ?</a:t>
            </a:r>
            <a:r>
              <a:rPr lang="en-US" altLang="ko-KR" sz="1200" dirty="0" err="1">
                <a:solidFill>
                  <a:prstClr val="black"/>
                </a:solidFill>
              </a:rPr>
              <a:t>sch.getPageCount</a:t>
            </a:r>
            <a:r>
              <a:rPr lang="en-US" altLang="ko-KR" sz="1200" dirty="0">
                <a:solidFill>
                  <a:prstClr val="black"/>
                </a:solidFill>
              </a:rPr>
              <a:t>():</a:t>
            </a:r>
            <a:r>
              <a:rPr lang="en-US" altLang="ko-KR" sz="1200" dirty="0" err="1">
                <a:solidFill>
                  <a:prstClr val="black"/>
                </a:solidFill>
              </a:rPr>
              <a:t>endBlock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</a:p>
          <a:p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err="1">
                <a:solidFill>
                  <a:prstClr val="black"/>
                </a:solidFill>
              </a:rPr>
              <a:t>sch.setStartBlock</a:t>
            </a:r>
            <a:r>
              <a:rPr lang="en-US" altLang="ko-KR" sz="1200" dirty="0">
                <a:solidFill>
                  <a:prstClr val="black"/>
                </a:solidFill>
              </a:rPr>
              <a:t>((blocknum-1</a:t>
            </a:r>
            <a:r>
              <a:rPr lang="en-US" altLang="ko-KR" sz="1200" dirty="0" smtClean="0">
                <a:solidFill>
                  <a:prstClr val="black"/>
                </a:solidFill>
              </a:rPr>
              <a:t>)*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	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sch.getBlocksize</a:t>
            </a:r>
            <a:r>
              <a:rPr lang="en-US" altLang="ko-KR" sz="1200" dirty="0">
                <a:solidFill>
                  <a:prstClr val="black"/>
                </a:solidFill>
              </a:rPr>
              <a:t>()+1);</a:t>
            </a:r>
          </a:p>
          <a:p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return </a:t>
            </a:r>
            <a:r>
              <a:rPr lang="en-US" altLang="ko-KR" sz="1200" dirty="0" err="1">
                <a:solidFill>
                  <a:prstClr val="black"/>
                </a:solidFill>
              </a:rPr>
              <a:t>dao.logList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sch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  <a:endParaRPr lang="en-US" altLang="ko-KR" sz="1200" dirty="0" smtClean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94348" y="3925224"/>
            <a:ext cx="5117449" cy="2492990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&lt;Mapper&gt; Select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SELECT </a:t>
            </a:r>
            <a:r>
              <a:rPr lang="en-US" altLang="ko-KR" sz="1200" dirty="0">
                <a:solidFill>
                  <a:prstClr val="black"/>
                </a:solidFill>
              </a:rPr>
              <a:t>* </a:t>
            </a:r>
            <a:r>
              <a:rPr lang="en-US" altLang="ko-KR" sz="1200" dirty="0" smtClean="0">
                <a:solidFill>
                  <a:prstClr val="black"/>
                </a:solidFill>
              </a:rPr>
              <a:t>FROM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( SELECT </a:t>
            </a:r>
            <a:r>
              <a:rPr lang="en-US" altLang="ko-KR" sz="1200" dirty="0" err="1">
                <a:solidFill>
                  <a:prstClr val="black"/>
                </a:solidFill>
              </a:rPr>
              <a:t>rownum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cnt</a:t>
            </a:r>
            <a:r>
              <a:rPr lang="en-US" altLang="ko-KR" sz="1200" dirty="0">
                <a:solidFill>
                  <a:prstClr val="black"/>
                </a:solidFill>
              </a:rPr>
              <a:t>, e.name, </a:t>
            </a:r>
            <a:r>
              <a:rPr lang="en-US" altLang="ko-KR" sz="1200" dirty="0" err="1">
                <a:solidFill>
                  <a:prstClr val="black"/>
                </a:solidFill>
              </a:rPr>
              <a:t>e.grade</a:t>
            </a:r>
            <a:r>
              <a:rPr lang="en-US" altLang="ko-KR" sz="1200" dirty="0">
                <a:solidFill>
                  <a:prstClr val="black"/>
                </a:solidFill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</a:rPr>
              <a:t>m.wcon</a:t>
            </a:r>
            <a:r>
              <a:rPr lang="en-US" altLang="ko-KR" sz="1200" dirty="0">
                <a:solidFill>
                  <a:prstClr val="black"/>
                </a:solidFill>
              </a:rPr>
              <a:t>, 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CASE </a:t>
            </a:r>
            <a:r>
              <a:rPr lang="en-US" altLang="ko-KR" sz="1200" dirty="0">
                <a:solidFill>
                  <a:prstClr val="black"/>
                </a:solidFill>
              </a:rPr>
              <a:t>WHEN </a:t>
            </a:r>
            <a:r>
              <a:rPr lang="en-US" altLang="ko-KR" sz="1200" dirty="0" err="1">
                <a:solidFill>
                  <a:prstClr val="black"/>
                </a:solidFill>
              </a:rPr>
              <a:t>l.state</a:t>
            </a:r>
            <a:r>
              <a:rPr lang="en-US" altLang="ko-KR" sz="1200" dirty="0">
                <a:solidFill>
                  <a:prstClr val="black"/>
                </a:solidFill>
              </a:rPr>
              <a:t> = 0 THEN '</a:t>
            </a:r>
            <a:r>
              <a:rPr lang="ko-KR" altLang="en-US" sz="1200" dirty="0">
                <a:solidFill>
                  <a:prstClr val="black"/>
                </a:solidFill>
              </a:rPr>
              <a:t>로그아웃</a:t>
            </a:r>
            <a:r>
              <a:rPr lang="en-US" altLang="ko-KR" sz="1200" dirty="0">
                <a:solidFill>
                  <a:prstClr val="black"/>
                </a:solidFill>
              </a:rPr>
              <a:t>' ELSE '</a:t>
            </a:r>
            <a:r>
              <a:rPr lang="ko-KR" altLang="en-US" sz="1200" dirty="0">
                <a:solidFill>
                  <a:prstClr val="black"/>
                </a:solidFill>
              </a:rPr>
              <a:t>로그인</a:t>
            </a:r>
            <a:r>
              <a:rPr lang="en-US" altLang="ko-KR" sz="1200" dirty="0">
                <a:solidFill>
                  <a:prstClr val="black"/>
                </a:solidFill>
              </a:rPr>
              <a:t>' END AS state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FROM </a:t>
            </a:r>
            <a:r>
              <a:rPr lang="en-US" altLang="ko-KR" sz="1200" dirty="0">
                <a:solidFill>
                  <a:prstClr val="black"/>
                </a:solidFill>
              </a:rPr>
              <a:t>PMSEMP e, PMSMEMBER m, PMSLOG l 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WHERE </a:t>
            </a:r>
            <a:r>
              <a:rPr lang="en-US" altLang="ko-KR" sz="1200" dirty="0" err="1">
                <a:solidFill>
                  <a:prstClr val="black"/>
                </a:solidFill>
              </a:rPr>
              <a:t>e.eno</a:t>
            </a:r>
            <a:r>
              <a:rPr lang="en-US" altLang="ko-KR" sz="1200" dirty="0">
                <a:solidFill>
                  <a:prstClr val="black"/>
                </a:solidFill>
              </a:rPr>
              <a:t>=</a:t>
            </a:r>
            <a:r>
              <a:rPr lang="en-US" altLang="ko-KR" sz="1200" dirty="0" err="1">
                <a:solidFill>
                  <a:prstClr val="black"/>
                </a:solidFill>
              </a:rPr>
              <a:t>m.mno</a:t>
            </a:r>
            <a:r>
              <a:rPr lang="en-US" altLang="ko-KR" sz="1200" dirty="0">
                <a:solidFill>
                  <a:prstClr val="black"/>
                </a:solidFill>
              </a:rPr>
              <a:t> AND </a:t>
            </a:r>
            <a:r>
              <a:rPr lang="en-US" altLang="ko-KR" sz="1200" dirty="0" err="1">
                <a:solidFill>
                  <a:prstClr val="black"/>
                </a:solidFill>
              </a:rPr>
              <a:t>m.mno</a:t>
            </a:r>
            <a:r>
              <a:rPr lang="en-US" altLang="ko-KR" sz="1200" dirty="0">
                <a:solidFill>
                  <a:prstClr val="black"/>
                </a:solidFill>
              </a:rPr>
              <a:t>=</a:t>
            </a:r>
            <a:r>
              <a:rPr lang="en-US" altLang="ko-KR" sz="1200" dirty="0" err="1">
                <a:solidFill>
                  <a:prstClr val="black"/>
                </a:solidFill>
              </a:rPr>
              <a:t>l.mno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AND </a:t>
            </a:r>
            <a:r>
              <a:rPr lang="en-US" altLang="ko-KR" sz="1200" dirty="0">
                <a:solidFill>
                  <a:prstClr val="black"/>
                </a:solidFill>
              </a:rPr>
              <a:t>login=(SELECT max(login) FROM </a:t>
            </a:r>
            <a:r>
              <a:rPr lang="en-US" altLang="ko-KR" sz="1200" dirty="0" err="1">
                <a:solidFill>
                  <a:prstClr val="black"/>
                </a:solidFill>
              </a:rPr>
              <a:t>pmslog</a:t>
            </a:r>
            <a:r>
              <a:rPr lang="en-US" altLang="ko-KR" sz="1200" dirty="0">
                <a:solidFill>
                  <a:prstClr val="black"/>
                </a:solidFill>
              </a:rPr>
              <a:t> WHERE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mno</a:t>
            </a:r>
            <a:r>
              <a:rPr lang="en-US" altLang="ko-KR" sz="1200" dirty="0" smtClean="0">
                <a:solidFill>
                  <a:prstClr val="black"/>
                </a:solidFill>
              </a:rPr>
              <a:t>=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m.mno</a:t>
            </a:r>
            <a:r>
              <a:rPr lang="en-US" altLang="ko-KR" sz="1200" dirty="0" smtClean="0">
                <a:solidFill>
                  <a:prstClr val="black"/>
                </a:solidFill>
              </a:rPr>
              <a:t>)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</a:rPr>
              <a:t>if test="</a:t>
            </a:r>
            <a:r>
              <a:rPr lang="en-US" altLang="ko-KR" sz="1200" dirty="0" err="1">
                <a:solidFill>
                  <a:prstClr val="black"/>
                </a:solidFill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</a:rPr>
              <a:t>!=null and </a:t>
            </a:r>
            <a:r>
              <a:rPr lang="en-US" altLang="ko-KR" sz="1200" dirty="0" err="1">
                <a:solidFill>
                  <a:prstClr val="black"/>
                </a:solidFill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</a:rPr>
              <a:t>!=''"&gt;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AND </a:t>
            </a:r>
            <a:r>
              <a:rPr lang="en-US" altLang="ko-KR" sz="1200" dirty="0" err="1">
                <a:solidFill>
                  <a:prstClr val="black"/>
                </a:solidFill>
              </a:rPr>
              <a:t>m.pno</a:t>
            </a:r>
            <a:r>
              <a:rPr lang="en-US" altLang="ko-KR" sz="1200" dirty="0">
                <a:solidFill>
                  <a:prstClr val="black"/>
                </a:solidFill>
              </a:rPr>
              <a:t>=#{</a:t>
            </a:r>
            <a:r>
              <a:rPr lang="en-US" altLang="ko-KR" sz="1200" dirty="0" err="1">
                <a:solidFill>
                  <a:prstClr val="black"/>
                </a:solidFill>
              </a:rPr>
              <a:t>pno</a:t>
            </a:r>
            <a:r>
              <a:rPr lang="en-US" altLang="ko-KR" sz="1200" dirty="0" smtClean="0">
                <a:solidFill>
                  <a:prstClr val="black"/>
                </a:solidFill>
              </a:rPr>
              <a:t>} &lt;/</a:t>
            </a:r>
            <a:r>
              <a:rPr lang="en-US" altLang="ko-KR" sz="1200" dirty="0">
                <a:solidFill>
                  <a:prstClr val="black"/>
                </a:solidFill>
              </a:rPr>
              <a:t>if&gt;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</a:rPr>
              <a:t>if test="name!=null and name!=''"&gt;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AND </a:t>
            </a:r>
            <a:r>
              <a:rPr lang="en-US" altLang="ko-KR" sz="1200" dirty="0">
                <a:solidFill>
                  <a:prstClr val="black"/>
                </a:solidFill>
              </a:rPr>
              <a:t>e.name like '%'||#{name}||'%' 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  &lt;/if&gt; ORDER </a:t>
            </a:r>
            <a:r>
              <a:rPr lang="en-US" altLang="ko-KR" sz="1200" dirty="0">
                <a:solidFill>
                  <a:prstClr val="black"/>
                </a:solidFill>
              </a:rPr>
              <a:t>BY </a:t>
            </a:r>
            <a:r>
              <a:rPr lang="en-US" altLang="ko-KR" sz="1200" dirty="0" err="1">
                <a:solidFill>
                  <a:prstClr val="black"/>
                </a:solidFill>
              </a:rPr>
              <a:t>m.mno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) WHERE </a:t>
            </a:r>
            <a:r>
              <a:rPr lang="en-US" altLang="ko-KR" sz="1200" dirty="0" err="1">
                <a:solidFill>
                  <a:prstClr val="black"/>
                </a:solidFill>
              </a:rPr>
              <a:t>cnt</a:t>
            </a:r>
            <a:r>
              <a:rPr lang="en-US" altLang="ko-KR" sz="1200" dirty="0">
                <a:solidFill>
                  <a:prstClr val="black"/>
                </a:solidFill>
              </a:rPr>
              <a:t> BETWEEN #{start} AND #{end}</a:t>
            </a:r>
            <a:endParaRPr lang="en-US" altLang="ko-KR" sz="1200" b="1" dirty="0" smtClean="0">
              <a:solidFill>
                <a:prstClr val="black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897622" y="1190152"/>
            <a:ext cx="3914175" cy="2440983"/>
            <a:chOff x="4897622" y="1190152"/>
            <a:chExt cx="3914175" cy="244098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7622" y="1190152"/>
              <a:ext cx="3914175" cy="2440983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4897622" y="1190152"/>
              <a:ext cx="3914175" cy="2440983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7230402" y="1401013"/>
            <a:ext cx="1456398" cy="29746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174649" y="3153424"/>
            <a:ext cx="1323998" cy="29746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 flipV="1">
            <a:off x="4464996" y="3278221"/>
            <a:ext cx="1709654" cy="7877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7850659" y="1697074"/>
            <a:ext cx="0" cy="222815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954" y="659521"/>
            <a:ext cx="623455" cy="355023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265259" y="1242148"/>
            <a:ext cx="1431736" cy="2294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94348" y="3932055"/>
            <a:ext cx="1431736" cy="2294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73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441033"/>
            <a:ext cx="9144000" cy="638020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505683"/>
            <a:ext cx="9020432" cy="6230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EECE1">
                  <a:lumMod val="50000"/>
                </a:srgb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00" y="614873"/>
            <a:ext cx="8312727" cy="45313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950247" y="692712"/>
            <a:ext cx="707809" cy="29746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201648" y="1283507"/>
            <a:ext cx="3310890" cy="2074545"/>
            <a:chOff x="1458863" y="2528133"/>
            <a:chExt cx="3009900" cy="188595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8863" y="2528133"/>
              <a:ext cx="3009900" cy="1885950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1458864" y="2528134"/>
              <a:ext cx="3009899" cy="1885949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cxnSp>
        <p:nvCxnSpPr>
          <p:cNvPr id="11" name="직선 화살표 연결선 10"/>
          <p:cNvCxnSpPr/>
          <p:nvPr/>
        </p:nvCxnSpPr>
        <p:spPr>
          <a:xfrm>
            <a:off x="8274967" y="1000415"/>
            <a:ext cx="0" cy="27285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98951" y="1273265"/>
            <a:ext cx="4060638" cy="120032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&lt;Controller&gt;       Session Remove</a:t>
            </a:r>
          </a:p>
          <a:p>
            <a:endParaRPr lang="en-US" altLang="ko-KR" sz="1200" b="1" dirty="0" smtClean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200" b="1" dirty="0" err="1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service.logoutUpdate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en-US" altLang="ko-KR" sz="1200" b="1" dirty="0" err="1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mno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);</a:t>
            </a:r>
            <a:endParaRPr lang="ko-KR" altLang="en-US" sz="1200" b="1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HttpSession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session =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request.getSession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();</a:t>
            </a:r>
          </a:p>
          <a:p>
            <a:r>
              <a:rPr lang="en-US" altLang="ko-KR" sz="1200" b="1" dirty="0" err="1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session.invalidate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();</a:t>
            </a:r>
          </a:p>
          <a:p>
            <a:r>
              <a:rPr lang="ko-KR" altLang="en-US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모든 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Session 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제거</a:t>
            </a:r>
            <a:endParaRPr lang="en-US" altLang="ko-KR" sz="1200" b="1" dirty="0" smtClean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98951" y="2617293"/>
            <a:ext cx="4060639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&lt;Mapper&gt;          Update</a:t>
            </a:r>
          </a:p>
          <a:p>
            <a:endParaRPr lang="en-US" altLang="ko-KR" sz="1200" b="1" dirty="0" smtClean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UPDATE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pmslog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SET state=0, logout=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sysdate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en-US" altLang="ko-KR" sz="1200" b="1" dirty="0" smtClean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WHERE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mno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=#{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mno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} AND 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state=1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로그아웃 정보 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Update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98951" y="3815128"/>
            <a:ext cx="5788789" cy="264687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&lt;View JS Function&gt;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function </a:t>
            </a:r>
            <a:r>
              <a:rPr lang="en-US" altLang="ko-KR" sz="1400" dirty="0" err="1">
                <a:solidFill>
                  <a:prstClr val="black"/>
                </a:solidFill>
              </a:rPr>
              <a:t>logOut</a:t>
            </a:r>
            <a:r>
              <a:rPr lang="en-US" altLang="ko-KR" sz="1400" dirty="0">
                <a:solidFill>
                  <a:prstClr val="black"/>
                </a:solidFill>
              </a:rPr>
              <a:t>(){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</a:t>
            </a:r>
            <a:r>
              <a:rPr lang="en-US" altLang="ko-KR" sz="1400" b="1" dirty="0" err="1" smtClean="0">
                <a:solidFill>
                  <a:prstClr val="black"/>
                </a:solidFill>
              </a:rPr>
              <a:t>Swal</a:t>
            </a:r>
            <a:r>
              <a:rPr lang="en-US" altLang="ko-KR" sz="1400" dirty="0" err="1" smtClean="0">
                <a:solidFill>
                  <a:prstClr val="black"/>
                </a:solidFill>
              </a:rPr>
              <a:t>.fire</a:t>
            </a:r>
            <a:r>
              <a:rPr lang="en-US" altLang="ko-KR" sz="1400" dirty="0" smtClean="0">
                <a:solidFill>
                  <a:prstClr val="black"/>
                </a:solidFill>
              </a:rPr>
              <a:t>({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title</a:t>
            </a:r>
            <a:r>
              <a:rPr lang="en-US" altLang="ko-KR" sz="1400" dirty="0">
                <a:solidFill>
                  <a:prstClr val="black"/>
                </a:solidFill>
              </a:rPr>
              <a:t>:'</a:t>
            </a:r>
            <a:r>
              <a:rPr lang="ko-KR" altLang="en-US" sz="1400" dirty="0">
                <a:solidFill>
                  <a:prstClr val="black"/>
                </a:solidFill>
              </a:rPr>
              <a:t>로그아웃 </a:t>
            </a:r>
            <a:r>
              <a:rPr lang="en-US" altLang="ko-KR" sz="1400" dirty="0" smtClean="0">
                <a:solidFill>
                  <a:prstClr val="black"/>
                </a:solidFill>
              </a:rPr>
              <a:t>', text</a:t>
            </a:r>
            <a:r>
              <a:rPr lang="en-US" altLang="ko-KR" sz="1400" dirty="0">
                <a:solidFill>
                  <a:prstClr val="black"/>
                </a:solidFill>
              </a:rPr>
              <a:t>:"</a:t>
            </a:r>
            <a:r>
              <a:rPr lang="ko-KR" altLang="en-US" sz="1400" dirty="0">
                <a:solidFill>
                  <a:prstClr val="black"/>
                </a:solidFill>
              </a:rPr>
              <a:t>로그아웃 하시겠습니까</a:t>
            </a:r>
            <a:r>
              <a:rPr lang="en-US" altLang="ko-KR" sz="1400" dirty="0">
                <a:solidFill>
                  <a:prstClr val="black"/>
                </a:solidFill>
              </a:rPr>
              <a:t>?",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icon</a:t>
            </a:r>
            <a:r>
              <a:rPr lang="en-US" altLang="ko-KR" sz="1400" dirty="0">
                <a:solidFill>
                  <a:prstClr val="black"/>
                </a:solidFill>
              </a:rPr>
              <a:t>: 'info</a:t>
            </a:r>
            <a:r>
              <a:rPr lang="en-US" altLang="ko-KR" sz="1400" dirty="0" smtClean="0">
                <a:solidFill>
                  <a:prstClr val="black"/>
                </a:solidFill>
              </a:rPr>
              <a:t>', </a:t>
            </a:r>
            <a:r>
              <a:rPr lang="en-US" altLang="ko-KR" sz="1400" dirty="0" err="1" smtClean="0">
                <a:solidFill>
                  <a:prstClr val="black"/>
                </a:solidFill>
              </a:rPr>
              <a:t>showCancelButton</a:t>
            </a:r>
            <a:r>
              <a:rPr lang="en-US" altLang="ko-KR" sz="1400" dirty="0">
                <a:solidFill>
                  <a:prstClr val="black"/>
                </a:solidFill>
              </a:rPr>
              <a:t>: true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}).</a:t>
            </a:r>
            <a:r>
              <a:rPr lang="en-US" altLang="ko-KR" sz="1400" dirty="0">
                <a:solidFill>
                  <a:prstClr val="black"/>
                </a:solidFill>
              </a:rPr>
              <a:t>then((result) =&gt; {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if </a:t>
            </a:r>
            <a:r>
              <a:rPr lang="en-US" altLang="ko-KR" sz="1400" dirty="0">
                <a:solidFill>
                  <a:prstClr val="black"/>
                </a:solidFill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</a:rPr>
              <a:t>result.value</a:t>
            </a:r>
            <a:r>
              <a:rPr lang="en-US" altLang="ko-KR" sz="1400" dirty="0">
                <a:solidFill>
                  <a:prstClr val="black"/>
                </a:solidFill>
              </a:rPr>
              <a:t>) {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   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$(</a:t>
            </a:r>
            <a:r>
              <a:rPr lang="en-US" altLang="ko-KR" sz="1400" b="1" dirty="0">
                <a:solidFill>
                  <a:prstClr val="black"/>
                </a:solidFill>
              </a:rPr>
              <a:t>location).</a:t>
            </a:r>
            <a:r>
              <a:rPr lang="en-US" altLang="ko-KR" sz="1400" b="1" dirty="0" err="1">
                <a:solidFill>
                  <a:prstClr val="black"/>
                </a:solidFill>
              </a:rPr>
              <a:t>attr</a:t>
            </a:r>
            <a:r>
              <a:rPr lang="en-US" altLang="ko-KR" sz="1400" b="1" dirty="0">
                <a:solidFill>
                  <a:prstClr val="black"/>
                </a:solidFill>
              </a:rPr>
              <a:t>("</a:t>
            </a:r>
            <a:r>
              <a:rPr lang="en-US" altLang="ko-KR" sz="1400" b="1" dirty="0" err="1">
                <a:solidFill>
                  <a:prstClr val="black"/>
                </a:solidFill>
              </a:rPr>
              <a:t>href</a:t>
            </a:r>
            <a:r>
              <a:rPr lang="en-US" altLang="ko-KR" sz="1400" b="1" dirty="0">
                <a:solidFill>
                  <a:prstClr val="black"/>
                </a:solidFill>
              </a:rPr>
              <a:t>","${path}/</a:t>
            </a:r>
            <a:r>
              <a:rPr lang="en-US" altLang="ko-KR" sz="1400" b="1" dirty="0" err="1" smtClean="0">
                <a:solidFill>
                  <a:prstClr val="black"/>
                </a:solidFill>
              </a:rPr>
              <a:t>PmsMember.do?method</a:t>
            </a:r>
            <a:endParaRPr lang="en-US" altLang="ko-KR" sz="1400" b="1" dirty="0">
              <a:solidFill>
                <a:prstClr val="black"/>
              </a:solidFill>
            </a:endParaRPr>
          </a:p>
          <a:p>
            <a:r>
              <a:rPr lang="en-US" altLang="ko-KR" sz="1400" b="1" dirty="0" smtClean="0">
                <a:solidFill>
                  <a:prstClr val="black"/>
                </a:solidFill>
              </a:rPr>
              <a:t>			    =</a:t>
            </a:r>
            <a:r>
              <a:rPr lang="en-US" altLang="ko-KR" sz="1400" b="1" dirty="0" err="1" smtClean="0">
                <a:solidFill>
                  <a:prstClr val="black"/>
                </a:solidFill>
              </a:rPr>
              <a:t>logout&amp;mno</a:t>
            </a:r>
            <a:r>
              <a:rPr lang="en-US" altLang="ko-KR" sz="1400" b="1" dirty="0">
                <a:solidFill>
                  <a:prstClr val="black"/>
                </a:solidFill>
              </a:rPr>
              <a:t>="+${</a:t>
            </a:r>
            <a:r>
              <a:rPr lang="en-US" altLang="ko-KR" sz="1400" b="1" dirty="0" err="1">
                <a:solidFill>
                  <a:prstClr val="black"/>
                </a:solidFill>
              </a:rPr>
              <a:t>mno</a:t>
            </a:r>
            <a:r>
              <a:rPr lang="en-US" altLang="ko-KR" sz="1400" b="1" dirty="0">
                <a:solidFill>
                  <a:prstClr val="black"/>
                </a:solidFill>
              </a:rPr>
              <a:t>});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}   });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</a:rPr>
              <a:t>  }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&lt;script </a:t>
            </a:r>
            <a:r>
              <a:rPr lang="en-US" altLang="ko-KR" sz="1400" dirty="0" err="1">
                <a:solidFill>
                  <a:prstClr val="black"/>
                </a:solidFill>
              </a:rPr>
              <a:t>src</a:t>
            </a:r>
            <a:r>
              <a:rPr lang="en-US" altLang="ko-KR" sz="1400" dirty="0">
                <a:solidFill>
                  <a:prstClr val="black"/>
                </a:solidFill>
              </a:rPr>
              <a:t>="https://cdn.jsdelivr.net/</a:t>
            </a:r>
            <a:r>
              <a:rPr lang="en-US" altLang="ko-KR" sz="1400" dirty="0" err="1">
                <a:solidFill>
                  <a:prstClr val="black"/>
                </a:solidFill>
              </a:rPr>
              <a:t>npm</a:t>
            </a:r>
            <a:r>
              <a:rPr lang="en-US" altLang="ko-KR" sz="1400" dirty="0">
                <a:solidFill>
                  <a:prstClr val="black"/>
                </a:solidFill>
              </a:rPr>
              <a:t>/sweetalert2@9"&gt;&lt;/script&gt;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&lt;script </a:t>
            </a:r>
            <a:r>
              <a:rPr lang="en-US" altLang="ko-KR" sz="1400" dirty="0" err="1">
                <a:solidFill>
                  <a:prstClr val="black"/>
                </a:solidFill>
              </a:rPr>
              <a:t>src</a:t>
            </a:r>
            <a:r>
              <a:rPr lang="en-US" altLang="ko-KR" sz="1400" dirty="0">
                <a:solidFill>
                  <a:prstClr val="black"/>
                </a:solidFill>
              </a:rPr>
              <a:t>="https://cdn.jsdelivr.net/</a:t>
            </a:r>
            <a:r>
              <a:rPr lang="en-US" altLang="ko-KR" sz="1400" dirty="0" err="1">
                <a:solidFill>
                  <a:prstClr val="black"/>
                </a:solidFill>
              </a:rPr>
              <a:t>npm</a:t>
            </a:r>
            <a:r>
              <a:rPr lang="en-US" altLang="ko-KR" sz="1400" dirty="0">
                <a:solidFill>
                  <a:prstClr val="black"/>
                </a:solidFill>
              </a:rPr>
              <a:t>/promise-</a:t>
            </a:r>
            <a:r>
              <a:rPr lang="en-US" altLang="ko-KR" sz="1400" dirty="0" err="1">
                <a:solidFill>
                  <a:prstClr val="black"/>
                </a:solidFill>
              </a:rPr>
              <a:t>polyfill</a:t>
            </a:r>
            <a:r>
              <a:rPr lang="en-US" altLang="ko-KR" sz="1400" dirty="0">
                <a:solidFill>
                  <a:prstClr val="black"/>
                </a:solidFill>
              </a:rPr>
              <a:t>"&gt;&lt;/script&gt;</a:t>
            </a:r>
            <a:endParaRPr lang="en-US" altLang="ko-KR" sz="1400" dirty="0" smtClean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076683" y="2872359"/>
            <a:ext cx="679421" cy="39592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H="1" flipV="1">
            <a:off x="4659589" y="3050650"/>
            <a:ext cx="1417811" cy="1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 flipV="1">
            <a:off x="4659589" y="1994012"/>
            <a:ext cx="1417094" cy="1045628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5718662" y="3358052"/>
            <a:ext cx="0" cy="46480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954" y="659521"/>
            <a:ext cx="623455" cy="355023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6530214" y="3631135"/>
            <a:ext cx="2207888" cy="2800767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rgbClr val="4F81BD"/>
                </a:solidFill>
              </a:rPr>
              <a:t>&lt;</a:t>
            </a:r>
            <a:r>
              <a:rPr lang="ko-KR" altLang="en-US" sz="1400" b="1" dirty="0" smtClean="0">
                <a:solidFill>
                  <a:srgbClr val="4F81BD"/>
                </a:solidFill>
              </a:rPr>
              <a:t>비즈니스 </a:t>
            </a:r>
            <a:r>
              <a:rPr lang="ko-KR" altLang="en-US" sz="1400" b="1" dirty="0" err="1" smtClean="0">
                <a:solidFill>
                  <a:srgbClr val="4F81BD"/>
                </a:solidFill>
              </a:rPr>
              <a:t>로직</a:t>
            </a:r>
            <a:r>
              <a:rPr lang="en-US" altLang="ko-KR" sz="1400" b="1" dirty="0" smtClean="0">
                <a:solidFill>
                  <a:srgbClr val="4F81BD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LogOut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- Confirm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창 출력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OK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로그아웃 정보 등록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모든 세션 제거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메인으로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이동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Cancel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 유지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534725" y="363473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98950" y="1273265"/>
            <a:ext cx="1271038" cy="3166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98950" y="2617292"/>
            <a:ext cx="1271038" cy="3133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950" y="3815128"/>
            <a:ext cx="1518174" cy="2294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207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441033"/>
            <a:ext cx="9144000" cy="638020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666" y="520388"/>
            <a:ext cx="9020432" cy="6230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EECE1">
                  <a:lumMod val="50000"/>
                </a:srgb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571" y="656116"/>
            <a:ext cx="1155385" cy="167412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889" y="664017"/>
            <a:ext cx="1339041" cy="35206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253" y="664017"/>
            <a:ext cx="1273722" cy="150887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-191688" y="714543"/>
            <a:ext cx="171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사이드 메뉴</a:t>
            </a:r>
            <a:endParaRPr lang="en-US" altLang="ko-KR" sz="1400" dirty="0" smtClean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0228" y="4261120"/>
            <a:ext cx="5723647" cy="2403291"/>
            <a:chOff x="120228" y="4261120"/>
            <a:chExt cx="5723647" cy="2403291"/>
          </a:xfrm>
        </p:grpSpPr>
        <p:sp>
          <p:nvSpPr>
            <p:cNvPr id="19" name="직사각형 18"/>
            <p:cNvSpPr/>
            <p:nvPr/>
          </p:nvSpPr>
          <p:spPr>
            <a:xfrm>
              <a:off x="120228" y="4261121"/>
              <a:ext cx="5723647" cy="240329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20228" y="4261120"/>
              <a:ext cx="1088568" cy="26753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view</a:t>
              </a:r>
              <a:endParaRPr lang="ko-KR" altLang="en-US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46701" y="4672292"/>
              <a:ext cx="4572000" cy="83099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lvl="0"/>
              <a:r>
                <a:rPr lang="en-US" altLang="ko-KR" sz="1200" dirty="0" err="1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var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1200" dirty="0" err="1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vm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= new </a:t>
              </a:r>
              <a:r>
                <a:rPr lang="en-US" altLang="ko-KR" sz="1200" dirty="0" err="1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Vue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({</a:t>
              </a:r>
            </a:p>
            <a:p>
              <a:pPr lvl="0"/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	el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:"#show",</a:t>
              </a:r>
            </a:p>
            <a:p>
              <a:pPr lvl="0"/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	data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:{mdiv:$</a:t>
              </a:r>
              <a:r>
                <a:rPr lang="en-US" altLang="ko-KR" sz="1200" u="sng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{</a:t>
              </a:r>
              <a:r>
                <a:rPr lang="en-US" altLang="ko-KR" sz="1200" u="sng" dirty="0" err="1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infor_M.mdiv</a:t>
              </a:r>
              <a:r>
                <a:rPr lang="en-US" altLang="ko-KR" sz="1200" u="sng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}</a:t>
              </a:r>
            </a:p>
            <a:p>
              <a:pPr lvl="0"/>
              <a:r>
                <a:rPr lang="en-US" altLang="ko-KR" sz="1200" u="sng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}  });</a:t>
              </a:r>
              <a:endPara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24435" y="5754244"/>
              <a:ext cx="551523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&lt;li </a:t>
              </a:r>
              <a:r>
                <a:rPr lang="en-US" altLang="ko-KR" sz="1200" b="1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v-if="mdiv==2||mdiv==3</a:t>
              </a:r>
              <a:r>
                <a:rPr lang="en-US" altLang="ko-KR" sz="1200" b="1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||mdiv</a:t>
              </a:r>
              <a:r>
                <a:rPr lang="en-US" altLang="ko-KR" sz="1200" b="1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==6||mdiv==4||mdiv==5</a:t>
              </a:r>
              <a:r>
                <a:rPr lang="en-US" altLang="ko-KR" sz="1200" b="1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"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&gt;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메뉴 </a:t>
              </a:r>
              <a:r>
                <a:rPr lang="ko-KR" altLang="en-US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내용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01&lt;/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li&gt;</a:t>
              </a:r>
            </a:p>
            <a:p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&lt;li </a:t>
              </a:r>
              <a:r>
                <a:rPr lang="en-US" altLang="ko-KR" sz="1200" b="1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v-if="mdiv==6||mdiv==4||mdiv==5</a:t>
              </a:r>
              <a:r>
                <a:rPr lang="en-US" altLang="ko-KR" sz="1200" b="1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"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&gt;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메뉴 </a:t>
              </a:r>
              <a:r>
                <a:rPr lang="ko-KR" altLang="en-US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내용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02&lt;/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li&gt; </a:t>
              </a:r>
              <a:endPara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909779" y="4261120"/>
            <a:ext cx="3093744" cy="2403290"/>
            <a:chOff x="5909779" y="4261120"/>
            <a:chExt cx="3093744" cy="2403290"/>
          </a:xfrm>
        </p:grpSpPr>
        <p:sp>
          <p:nvSpPr>
            <p:cNvPr id="23" name="직사각형 22"/>
            <p:cNvSpPr/>
            <p:nvPr/>
          </p:nvSpPr>
          <p:spPr>
            <a:xfrm>
              <a:off x="6030097" y="4580867"/>
              <a:ext cx="2166551" cy="2031325"/>
            </a:xfrm>
            <a:prstGeom prst="rect">
              <a:avLst/>
            </a:prstGeom>
            <a:solidFill>
              <a:schemeClr val="bg1"/>
            </a:solidFill>
            <a:ln w="15875">
              <a:noFill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1. 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로그인</a:t>
              </a:r>
              <a:endPara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- 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회원정보의 권한 비교</a:t>
              </a:r>
              <a:endPara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- 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권한에 따라 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v-if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로 메뉴 내용 보이기</a:t>
              </a:r>
              <a:endPara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2. 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메뉴 클릭</a:t>
              </a:r>
              <a:endPara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- 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메뉴에 연결된 페이지 이동</a:t>
              </a:r>
              <a:endPara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909779" y="4261120"/>
              <a:ext cx="1927655" cy="267530"/>
            </a:xfrm>
            <a:prstGeom prst="rect">
              <a:avLst/>
            </a:prstGeom>
            <a:solidFill>
              <a:srgbClr val="17375E"/>
            </a:solidFill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Business logic</a:t>
              </a:r>
              <a:endParaRPr lang="ko-KR" altLang="en-US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909779" y="4261120"/>
              <a:ext cx="3093744" cy="240329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241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의사소통관리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91317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김하나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87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리스트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35" y="1141830"/>
            <a:ext cx="8814294" cy="497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7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0" y="4217772"/>
            <a:ext cx="5457585" cy="24630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0" y="4217772"/>
            <a:ext cx="103796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630579" y="4217772"/>
            <a:ext cx="3365174" cy="24493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642920" y="4217772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01526" y="4562539"/>
            <a:ext cx="33271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list 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요청</a:t>
            </a: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작업을 위해 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Service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단에서 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Dao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호출</a:t>
            </a: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Mapper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list 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요청 쿼리를 찾아 데이터를 저장해서 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Service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넘김</a:t>
            </a: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Service 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→ 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 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→ </a:t>
            </a:r>
            <a:r>
              <a:rPr lang="en-US" altLang="ko-KR" sz="12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리스트 내용을 보여줌 </a:t>
            </a: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buAutoNum type="arabicPeriod"/>
            </a:pP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11" y="733963"/>
            <a:ext cx="8330891" cy="304720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34" y="4562539"/>
            <a:ext cx="5225728" cy="204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14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페이지크기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0" y="2605935"/>
            <a:ext cx="6770486" cy="40748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0" y="2613162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951718" y="2625332"/>
            <a:ext cx="2068714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87138"/>
          <a:stretch/>
        </p:blipFill>
        <p:spPr>
          <a:xfrm>
            <a:off x="603924" y="1083338"/>
            <a:ext cx="1175449" cy="9652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73132"/>
          <a:stretch/>
        </p:blipFill>
        <p:spPr>
          <a:xfrm>
            <a:off x="6104236" y="1077754"/>
            <a:ext cx="2469678" cy="9708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b="94597"/>
          <a:stretch/>
        </p:blipFill>
        <p:spPr>
          <a:xfrm>
            <a:off x="603924" y="1077754"/>
            <a:ext cx="8011180" cy="4571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b="81592"/>
          <a:stretch/>
        </p:blipFill>
        <p:spPr>
          <a:xfrm>
            <a:off x="214516" y="2960047"/>
            <a:ext cx="6135115" cy="31037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951718" y="2613163"/>
            <a:ext cx="2068714" cy="406764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96" y="1636006"/>
            <a:ext cx="1090342" cy="41256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039" y="5011251"/>
            <a:ext cx="6495013" cy="148523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15330" y="4592098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86032" y="3246974"/>
            <a:ext cx="2895404" cy="130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t="30944"/>
          <a:stretch/>
        </p:blipFill>
        <p:spPr>
          <a:xfrm>
            <a:off x="214515" y="3289539"/>
            <a:ext cx="6135115" cy="11643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932995" y="2960047"/>
            <a:ext cx="22110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</a:t>
            </a:r>
            <a:r>
              <a:rPr lang="en-US" altLang="ko-KR" sz="12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form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태그와 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script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작성</a:t>
            </a: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 크기 변화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검색기능을 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처리</a:t>
            </a: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서비스 단에서 페이지 크기와 크기 설정 시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한 페이지에    보이는 </a:t>
            </a:r>
            <a:r>
              <a:rPr lang="ko-KR" altLang="en-US" sz="12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게시글의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개수를 설정</a:t>
            </a: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 크기를 </a:t>
            </a:r>
            <a:r>
              <a:rPr lang="ko-KR" altLang="en-US" sz="12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선택한만큼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화면에 </a:t>
            </a:r>
            <a:r>
              <a:rPr lang="ko-KR" altLang="en-US" sz="12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게시글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개수가 표시됨</a:t>
            </a: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buAutoNum type="arabicPeriod"/>
            </a:pP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704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- pagination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0" y="2370095"/>
            <a:ext cx="6770486" cy="43107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28195" y="2383130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951718" y="2383130"/>
            <a:ext cx="2055850" cy="429767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24757" y="2948972"/>
            <a:ext cx="18238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buAutoNum type="arabicPeriod"/>
            </a:pP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95" y="901756"/>
            <a:ext cx="8879373" cy="108697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46" y="2764933"/>
            <a:ext cx="4349707" cy="91367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72" y="5043835"/>
            <a:ext cx="5882466" cy="1505017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28195" y="4664838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958939" y="2706275"/>
            <a:ext cx="210629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form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태그와 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script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작성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pagination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처리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서비스 단에서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block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사이즈  설정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 크기에 따라 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pagination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범위 자동 조절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246" y="3878865"/>
            <a:ext cx="5769961" cy="615572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958939" y="2398521"/>
            <a:ext cx="2048629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213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글작성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283"/>
          <a:stretch/>
        </p:blipFill>
        <p:spPr>
          <a:xfrm>
            <a:off x="99170" y="1128584"/>
            <a:ext cx="8937424" cy="436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99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글작성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17" y="610843"/>
            <a:ext cx="7835212" cy="267425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15330" y="3375549"/>
            <a:ext cx="6770486" cy="33052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5329" y="3396044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951718" y="3364450"/>
            <a:ext cx="2055850" cy="331635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943480" y="3643079"/>
            <a:ext cx="210629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내용을 입력하고 등록 버튼을 누르면 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단에서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insert Service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호출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Service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Dao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호출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Dao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mapper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연결하여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새 글을 추가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958939" y="3375549"/>
            <a:ext cx="2048629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08" y="3822774"/>
            <a:ext cx="4252978" cy="1350843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115329" y="5264071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155" y="5657216"/>
            <a:ext cx="5924603" cy="71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34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E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3" cy="138420"/>
            <a:chOff x="0" y="6058453"/>
            <a:chExt cx="9152313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572077" y="6061421"/>
              <a:ext cx="4580236" cy="4690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45" y="929003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67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7" y="1087395"/>
            <a:ext cx="8930103" cy="503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3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30" y="2776151"/>
            <a:ext cx="4935644" cy="39046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5329" y="2786608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dao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108638" y="2786608"/>
            <a:ext cx="3898930" cy="389419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108638" y="2786608"/>
            <a:ext cx="1646389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15329" y="3601014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l="19468" t="39520" r="5719" b="51153"/>
          <a:stretch/>
        </p:blipFill>
        <p:spPr>
          <a:xfrm>
            <a:off x="1298757" y="1458097"/>
            <a:ext cx="6680886" cy="46955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19" y="3176954"/>
            <a:ext cx="2681791" cy="2112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719" y="4009535"/>
            <a:ext cx="3558231" cy="8960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719" y="5398288"/>
            <a:ext cx="2681791" cy="108123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40040" y="5017221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166302" y="3388191"/>
            <a:ext cx="38989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조회수 증가</a:t>
            </a:r>
            <a:endParaRPr lang="en-US" altLang="ko-KR" sz="1200" b="1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AutoNum type="arabicPeriod"/>
            </a:pP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dao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조회수를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증가시키는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메소드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작성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mapper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글번호를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가지고 조회수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증가시키는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sql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작성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AutoNum type="arabicPeriod"/>
            </a:pP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servic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조회수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증가시키는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메소드를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호출하여 하나의 데이터를 읽고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리턴한다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438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29" y="2776151"/>
            <a:ext cx="6280841" cy="39046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5329" y="2786608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6702" y="2786608"/>
            <a:ext cx="2540865" cy="389419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466703" y="2776151"/>
            <a:ext cx="2540864" cy="277987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l="19468" t="86769" r="5719" b="-1376"/>
          <a:stretch/>
        </p:blipFill>
        <p:spPr>
          <a:xfrm>
            <a:off x="2326682" y="755690"/>
            <a:ext cx="6680886" cy="735392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2326682" y="1632782"/>
            <a:ext cx="6680886" cy="735392"/>
            <a:chOff x="2326682" y="1583354"/>
            <a:chExt cx="6680886" cy="73539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2"/>
            <a:srcRect l="19468" t="86769" r="5719" b="-1376"/>
            <a:stretch/>
          </p:blipFill>
          <p:spPr>
            <a:xfrm>
              <a:off x="2326682" y="1583354"/>
              <a:ext cx="6680886" cy="735392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8126119" y="1955800"/>
              <a:ext cx="848497" cy="240778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381004" y="733768"/>
            <a:ext cx="1496892" cy="61170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case1.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CEO/PM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으로 로그인</a:t>
            </a:r>
            <a:endParaRPr lang="en-US" altLang="ko-KR" sz="1200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81004" y="1682232"/>
            <a:ext cx="1496892" cy="6001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case2.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사원으로 로그인</a:t>
            </a:r>
            <a:endParaRPr lang="en-US" altLang="ko-KR" sz="1200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04886" y="1039621"/>
            <a:ext cx="802682" cy="451461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8192527" y="1793385"/>
            <a:ext cx="802682" cy="451461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94" y="4567792"/>
            <a:ext cx="6176324" cy="82102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46" y="3390444"/>
            <a:ext cx="2589255" cy="1008917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6466701" y="3087398"/>
            <a:ext cx="2540866" cy="2913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120"/>
              </a:spcBef>
            </a:pPr>
            <a:r>
              <a:rPr lang="ko-KR" altLang="en-US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권한에 따라 버튼 보이기</a:t>
            </a:r>
            <a:endParaRPr lang="en-US" altLang="ko-KR" sz="1200" b="1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</a:pP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로그인시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infor_M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세션 생성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</a:pP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스크립트에서 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Vue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‘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reg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라고 아이디를 선언하고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infor_M.mdiv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데이터 가져오기 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mdiv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적용될 버튼에 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div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섹션을 주고 </a:t>
            </a:r>
            <a:r>
              <a:rPr lang="ko-KR" altLang="en-US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뷰에서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지정한 아이디 선언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marL="228600" lvl="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</a:pP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 속성에서 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V-if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사원을 제외한 모든 사람이 버튼을 볼 수 있게 설정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03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997"/>
          <a:stretch/>
        </p:blipFill>
        <p:spPr>
          <a:xfrm>
            <a:off x="90619" y="960216"/>
            <a:ext cx="8954528" cy="538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9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30" y="3375549"/>
            <a:ext cx="6770486" cy="33052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951718" y="3364450"/>
            <a:ext cx="2055850" cy="331635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958939" y="3375549"/>
            <a:ext cx="2048629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15329" y="3375549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t="22719" r="55190" b="28305"/>
          <a:stretch/>
        </p:blipFill>
        <p:spPr>
          <a:xfrm>
            <a:off x="115329" y="624214"/>
            <a:ext cx="4053013" cy="263610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10553"/>
          <a:stretch/>
        </p:blipFill>
        <p:spPr>
          <a:xfrm>
            <a:off x="4720281" y="624214"/>
            <a:ext cx="4254654" cy="26250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739" y="3769405"/>
            <a:ext cx="4714488" cy="3612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673" y="4648007"/>
            <a:ext cx="5765327" cy="185023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15328" y="4306781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943480" y="3643079"/>
            <a:ext cx="21062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세션에서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pno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받아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담당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프로젝트별로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보이는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게시글이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다르게 설정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853512" y="1546674"/>
            <a:ext cx="2372493" cy="26753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PMS </a:t>
            </a:r>
            <a:r>
              <a:rPr lang="ko-KR" altLang="en-US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시스템 개발 회의록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511819" y="1528685"/>
            <a:ext cx="1664045" cy="26753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쇼모꼬</a:t>
            </a:r>
            <a:r>
              <a:rPr lang="ko-KR" altLang="en-US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회의록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42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글작성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4" y="950167"/>
            <a:ext cx="8937506" cy="534562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257168" y="1351005"/>
            <a:ext cx="996778" cy="313038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24157" t="7229" r="66363" b="87589"/>
          <a:stretch/>
        </p:blipFill>
        <p:spPr>
          <a:xfrm>
            <a:off x="1762898" y="1463312"/>
            <a:ext cx="856735" cy="28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3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글작성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30" y="2164397"/>
            <a:ext cx="5988908" cy="45164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161902" y="2164398"/>
            <a:ext cx="2845666" cy="4516406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161902" y="2167572"/>
            <a:ext cx="2048629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15328" y="2167572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260758" y="2514457"/>
            <a:ext cx="26855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파일을 선택하고 등록 버튼을 누르면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서버에 파일이 등록되고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에는 파일 이름이 등록됨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rcRect l="14173" t="87213"/>
          <a:stretch/>
        </p:blipFill>
        <p:spPr>
          <a:xfrm>
            <a:off x="732498" y="1000612"/>
            <a:ext cx="7670768" cy="68356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94" y="2609548"/>
            <a:ext cx="4798028" cy="376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43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rgbClr val="EEECE1">
                      <a:lumMod val="50000"/>
                    </a:srgbClr>
                  </a:solidFill>
                </a:rPr>
                <a:t>ㅇㄹㄴㅇㄹ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6" y="520388"/>
            <a:ext cx="9020432" cy="40460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7" y="5314657"/>
            <a:ext cx="9020432" cy="1431217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4806892" y="4647501"/>
            <a:ext cx="113251" cy="692092"/>
            <a:chOff x="4806892" y="4647501"/>
            <a:chExt cx="113251" cy="692092"/>
          </a:xfrm>
          <a:solidFill>
            <a:srgbClr val="FDBBC1"/>
          </a:solidFill>
        </p:grpSpPr>
        <p:sp>
          <p:nvSpPr>
            <p:cNvPr id="9" name="직사각형 8"/>
            <p:cNvSpPr/>
            <p:nvPr/>
          </p:nvSpPr>
          <p:spPr>
            <a:xfrm>
              <a:off x="4806892" y="4647501"/>
              <a:ext cx="109057" cy="922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808290" y="4799901"/>
              <a:ext cx="109057" cy="922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808290" y="4959292"/>
              <a:ext cx="109057" cy="922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809688" y="5103303"/>
              <a:ext cx="109057" cy="922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811086" y="5247314"/>
              <a:ext cx="109057" cy="922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5058561" y="4799901"/>
            <a:ext cx="897622" cy="395681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3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중략</a:t>
            </a:r>
            <a:endParaRPr lang="ko-KR" altLang="en-US" sz="1600" spc="3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098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800596" y="2644251"/>
            <a:ext cx="3206972" cy="403655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802030" y="2652094"/>
            <a:ext cx="2048629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15330" y="2644251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896188" y="3079108"/>
            <a:ext cx="30157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Browse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버튼을 눌러 변경할 파일을 선택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수정버튼을 누르면 변경된 파일이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웹서버에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저장됨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(DB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에도 변경된 파일로 이름 변경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9715"/>
          <a:stretch/>
        </p:blipFill>
        <p:spPr>
          <a:xfrm>
            <a:off x="934997" y="1857828"/>
            <a:ext cx="7051591" cy="5991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38" y="2938685"/>
            <a:ext cx="4331944" cy="375108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15330" y="2644251"/>
            <a:ext cx="5560540" cy="403655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l="18265" t="25238" r="3562" b="1663"/>
          <a:stretch/>
        </p:blipFill>
        <p:spPr>
          <a:xfrm>
            <a:off x="934997" y="622920"/>
            <a:ext cx="7051591" cy="1046206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941426" y="753337"/>
            <a:ext cx="706142" cy="383485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750906" y="1317946"/>
            <a:ext cx="589008" cy="38705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970258" y="1875698"/>
            <a:ext cx="677310" cy="414421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1779373" y="939114"/>
            <a:ext cx="4860324" cy="51074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1705234" y="1696030"/>
            <a:ext cx="4975653" cy="40795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19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r>
              <a:rPr lang="ko-KR" altLang="en-US" sz="2800" dirty="0" err="1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91317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이준석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866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63079" y="1274490"/>
            <a:ext cx="2109818" cy="3352042"/>
          </a:xfrm>
          <a:prstGeom prst="rect">
            <a:avLst/>
          </a:prstGeom>
          <a:noFill/>
          <a:ln w="38100">
            <a:solidFill>
              <a:srgbClr val="FDBB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JSP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JAVASCRIPT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CSS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HTML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Ajax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JSON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JSTL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3079" y="802505"/>
            <a:ext cx="1598672" cy="400110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Language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3056235" y="791136"/>
            <a:ext cx="2660824" cy="3875692"/>
            <a:chOff x="3155091" y="791136"/>
            <a:chExt cx="2660824" cy="3875692"/>
          </a:xfrm>
        </p:grpSpPr>
        <p:sp>
          <p:nvSpPr>
            <p:cNvPr id="12" name="직사각형 11"/>
            <p:cNvSpPr/>
            <p:nvPr/>
          </p:nvSpPr>
          <p:spPr>
            <a:xfrm>
              <a:off x="3163330" y="4148547"/>
              <a:ext cx="2652585" cy="518281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1. Oracle SQL 11g</a:t>
              </a:r>
              <a:endPara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155091" y="3690539"/>
              <a:ext cx="996779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DBMS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163329" y="2871920"/>
              <a:ext cx="2395418" cy="518281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Apache Tomcat </a:t>
              </a:r>
              <a:r>
                <a:rPr lang="en-US" altLang="ko-KR" sz="15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9.0</a:t>
              </a:r>
              <a:endPara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55091" y="2402009"/>
              <a:ext cx="832024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WAS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163329" y="1259122"/>
              <a:ext cx="2652586" cy="890374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Oracle </a:t>
              </a:r>
              <a:r>
                <a:rPr lang="en-US" altLang="ko-KR" sz="15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eclipse</a:t>
              </a:r>
            </a:p>
            <a:p>
              <a:pPr marL="257175" indent="-257175">
                <a:buFontTx/>
                <a:buAutoNum type="arabicPeriod"/>
              </a:pPr>
              <a:r>
                <a:rPr lang="en-US" altLang="ko-KR" sz="15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eXERD</a:t>
              </a:r>
              <a:endParaRPr lang="en-US" altLang="ko-KR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marL="257175" indent="-257175">
                <a:buFontTx/>
                <a:buAutoNum type="arabicPeriod"/>
              </a:pPr>
              <a:r>
                <a:rPr lang="en-US" altLang="ko-KR" sz="15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Android Studio</a:t>
              </a:r>
              <a:endPara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155091" y="791136"/>
              <a:ext cx="2652585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Development Tools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6371482" y="799374"/>
            <a:ext cx="2574296" cy="3865230"/>
            <a:chOff x="6387958" y="799374"/>
            <a:chExt cx="2574296" cy="3865230"/>
          </a:xfrm>
        </p:grpSpPr>
        <p:sp>
          <p:nvSpPr>
            <p:cNvPr id="18" name="직사각형 17"/>
            <p:cNvSpPr/>
            <p:nvPr/>
          </p:nvSpPr>
          <p:spPr>
            <a:xfrm>
              <a:off x="6387958" y="3933244"/>
              <a:ext cx="2261771" cy="731360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Bootswatch</a:t>
              </a:r>
              <a:r>
                <a:rPr lang="en-US" altLang="ko-KR" sz="15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- Minty</a:t>
              </a:r>
            </a:p>
            <a:p>
              <a:pPr marL="257175" indent="-257175">
                <a:buFontTx/>
                <a:buAutoNum type="arabicPeriod"/>
              </a:pPr>
              <a:r>
                <a:rPr lang="en-US" altLang="ko-KR" sz="15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Dashio</a:t>
              </a:r>
              <a:r>
                <a:rPr lang="en-US" altLang="ko-KR" sz="15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- admin</a:t>
              </a:r>
              <a:endPara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87959" y="3461197"/>
              <a:ext cx="1578030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Bootstrap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387959" y="2573328"/>
              <a:ext cx="2261770" cy="518281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Spring</a:t>
              </a: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387960" y="2108629"/>
              <a:ext cx="1693359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Framework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400297" y="1259098"/>
              <a:ext cx="2249432" cy="518281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jQuery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387959" y="799374"/>
              <a:ext cx="2574295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Javascript</a:t>
              </a: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 Library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820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6" name="직사각형 5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pic>
        <p:nvPicPr>
          <p:cNvPr id="2050" name="Picture 2" descr="C:\Users\507-20\Desktop\img\최종\리스트 전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68" y="924338"/>
            <a:ext cx="8738870" cy="438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2682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 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220995"/>
            <a:ext cx="5438181" cy="34598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3310" y="3235937"/>
            <a:ext cx="1017183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610166" y="3235937"/>
            <a:ext cx="3370692" cy="4149854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1.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화면에 최근 작성된 글이 위로 오게 정렬 </a:t>
            </a:r>
            <a:endParaRPr lang="en-US" altLang="ko-KR" sz="1200" dirty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2.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초기값으로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5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개씩 보이며 페이지 크기 에서 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10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개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,20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개로 변경가능 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3.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제목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작성자로 검색이 가능하며 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4. Admin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은 프로젝트 번호로도 검색이 가능하다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5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프로젝트 번호 선택은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admin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만 가능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6.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팀원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PM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은 본인이 등록된 프로젝트만 보이기 때문에</a:t>
            </a:r>
            <a:r>
              <a:rPr lang="en-US" altLang="ko-KR" sz="12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프로젝트 번호선택창이 보이지 않는다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7.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글쓰기는 팀원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PM, Admin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만 가능하며  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8.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그 외에는 보이지 않는다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en-US" altLang="ko-KR" sz="1200" dirty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609156" y="3235937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028" name="Picture 4" descr="C:\Users\507-20\Desktop\img\최종\리스트 ma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7"/>
          <a:stretch/>
        </p:blipFill>
        <p:spPr bwMode="auto">
          <a:xfrm>
            <a:off x="148887" y="3785939"/>
            <a:ext cx="5335415" cy="257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507-20\Desktop\img\최종\리스트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8"/>
          <a:stretch/>
        </p:blipFill>
        <p:spPr bwMode="auto">
          <a:xfrm>
            <a:off x="312290" y="599788"/>
            <a:ext cx="8505805" cy="247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611177" y="3220995"/>
            <a:ext cx="3368671" cy="345980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9329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 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0" y="2651494"/>
            <a:ext cx="5656296" cy="40293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2660110"/>
            <a:ext cx="1017183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s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ervice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829290" y="2651494"/>
            <a:ext cx="3172098" cy="4490973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b="1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처리</a:t>
            </a:r>
            <a:endParaRPr lang="en-US" altLang="ko-KR" sz="1200" b="1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 초기값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설정 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첫번째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페이지 부터 보여지게 설정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페이지를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넘길때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마다 시작번호와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마지막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번호가 페이지 사이즈 만큼 증가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51850" y="266011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029" name="Picture 5" descr="C:\Users\507-20\Desktop\img\최종\리스트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92" t="41054" r="-6397" b="-8383"/>
          <a:stretch/>
        </p:blipFill>
        <p:spPr bwMode="auto">
          <a:xfrm>
            <a:off x="-80224" y="798796"/>
            <a:ext cx="9304448" cy="174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507-20\Desktop\img\최종\블록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32" y="3427413"/>
            <a:ext cx="5102305" cy="152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851851" y="2660110"/>
            <a:ext cx="3172098" cy="4020692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2099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6" name="직사각형 5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등록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pic>
        <p:nvPicPr>
          <p:cNvPr id="2" name="Picture 2" descr="C:\Users\507-20\Desktop\img\최종\작성 전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90" y="943446"/>
            <a:ext cx="8767982" cy="442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9261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4589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등록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0" y="3441454"/>
            <a:ext cx="5627947" cy="32393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4497773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v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iew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886266" y="3441454"/>
            <a:ext cx="3121827" cy="4057521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제목과 내용을 입력하고 등록 버튼을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누르면 본인이 속한 프로젝트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게시판에 내용이 등록된다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Admin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경우 프로젝트 번호를 선택하여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등록할 수 있다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spcBef>
                <a:spcPts val="120"/>
              </a:spcBef>
              <a:buFontTx/>
              <a:buChar char="-"/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View</a:t>
            </a: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Admin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경우에만 프로젝트 번호 선택이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가능하도록 처리한 모습이다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51851" y="346848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4099" name="Picture 3" descr="C:\Users\507-20\Desktop\img\최종\작성 m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98" y="3908735"/>
            <a:ext cx="5353405" cy="57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507-20\Desktop\img\test\작성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876" y="602906"/>
            <a:ext cx="6606246" cy="274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244253" y="591082"/>
            <a:ext cx="6623184" cy="213533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15331" y="3427413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apper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2051" name="Picture 3" descr="C:\Users\507-20\Desktop\img\최종\choos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98" y="4845238"/>
            <a:ext cx="5200653" cy="164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5851851" y="3468480"/>
            <a:ext cx="3172098" cy="321232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7035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942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등록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0" y="3441454"/>
            <a:ext cx="5627947" cy="32393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441454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s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ervice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863904" y="3441454"/>
            <a:ext cx="3144189" cy="3965188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파일을 선택한 후 등록을 하면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지정한 폴더에 파일이 저장되며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데이터베이스에 파일이름이 저장된다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spcBef>
                <a:spcPts val="120"/>
              </a:spcBef>
              <a:buFontTx/>
              <a:buChar char="-"/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Service</a:t>
            </a: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첨부 파일의 유무에 따라 중복처리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변경처리를 하는 부분이다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spcBef>
                <a:spcPts val="120"/>
              </a:spcBef>
              <a:buFontTx/>
              <a:buAutoNum type="arabicPeriod"/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Consolas"/>
                <a:ea typeface="나눔스퀘어_ac Bold"/>
              </a:rPr>
              <a:t> </a:t>
            </a: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63904" y="346848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5122" name="Picture 2" descr="C:\Users\507-20\Desktop\img\최종\업로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10" y="3856904"/>
            <a:ext cx="5303992" cy="173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507-20\Desktop\img\test\작성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876" y="602906"/>
            <a:ext cx="6606246" cy="274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235863" y="2709906"/>
            <a:ext cx="6623184" cy="6298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851851" y="3468480"/>
            <a:ext cx="3172098" cy="321232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3795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6" name="직사각형 5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상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pic>
        <p:nvPicPr>
          <p:cNvPr id="6146" name="Picture 2" descr="C:\Users\507-20\Desktop\img\최종\상세 전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13" y="1014499"/>
            <a:ext cx="8844946" cy="442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0982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942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2793534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apper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2793534"/>
            <a:ext cx="5627947" cy="38872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07215" y="2793534"/>
            <a:ext cx="3144189" cy="4293483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이슈리스트의 상세내용 확인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본인이 작성자라면 제목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내용 수정가능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시 수정일 현재날짜로 업데이트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Admin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경우에만 본인이 작성하지 않은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글 수정 가능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Consolas"/>
                <a:ea typeface="나눔스퀘어_ac Bold"/>
              </a:rPr>
              <a:t> </a:t>
            </a: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51851" y="279353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7170" name="Picture 2" descr="C:\Users\507-20\Desktop\img\최종\수정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56"/>
          <a:stretch/>
        </p:blipFill>
        <p:spPr bwMode="auto">
          <a:xfrm>
            <a:off x="1570419" y="648059"/>
            <a:ext cx="5994925" cy="206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507-20\Desktop\img\최종\상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95" y="3138953"/>
            <a:ext cx="3004451" cy="112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507-20\Desktop\img\최종\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86" y="4842688"/>
            <a:ext cx="5254419" cy="165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15331" y="4318454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v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iew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851851" y="2789000"/>
            <a:ext cx="3172098" cy="389180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526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942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2659310"/>
            <a:ext cx="5627947" cy="402149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0" y="2659310"/>
            <a:ext cx="1260463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c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ontroller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06834" y="2576931"/>
            <a:ext cx="3144189" cy="5137304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페이지에서 첨부한 파일 이름 확인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파일명 클릭 시 다운로드 가능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변경할 파일을 선택하여 첨부파일 변경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파일변경은 작성자와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Admin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 가능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spcBef>
                <a:spcPts val="120"/>
              </a:spcBef>
              <a:buFontTx/>
              <a:buChar char="-"/>
              <a:defRPr/>
            </a:pP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DownloadViewer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전달되어온 파일명을 객체로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할당하여 다운로드 처리를 한다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51851" y="265931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8195" name="Picture 3" descr="C:\Users\507-20\Desktop\img\최종\수정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54" y="1262844"/>
            <a:ext cx="8761425" cy="77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507-20\Desktop\img\최종\다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65" y="2926840"/>
            <a:ext cx="5465875" cy="111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507-20\Desktop\img\최종\다운 뷰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66" y="4354263"/>
            <a:ext cx="5199635" cy="2164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15330" y="4045821"/>
            <a:ext cx="2015474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err="1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DownloadViewer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851851" y="2659310"/>
            <a:ext cx="3172098" cy="402149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0888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942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427413"/>
            <a:ext cx="5627947" cy="32533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436237"/>
            <a:ext cx="1285630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controller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07216" y="3427412"/>
            <a:ext cx="3144189" cy="3965188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프로젝트의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Admin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 작성 가능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해결방안 저장 버튼은 권한이 있을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경우에 만 보인다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권한처리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session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각각의 권한 값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(mdiv)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을 받아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View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단으로 넘겨주었다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51851" y="3436237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9218" name="Picture 2" descr="C:\Users\507-20\Desktop\img\최종\해결방안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54" y="754391"/>
            <a:ext cx="8777169" cy="20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507-20\Desktop\img\최종\권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47" y="3784617"/>
            <a:ext cx="5527386" cy="170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851851" y="3427412"/>
            <a:ext cx="3172098" cy="325338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152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-1"/>
            <a:ext cx="3171568" cy="685800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sz="32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echnology</a:t>
            </a:r>
          </a:p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U</a:t>
            </a:r>
            <a:r>
              <a:rPr lang="en-US" altLang="ko-KR" sz="32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sed</a:t>
            </a:r>
            <a:endParaRPr lang="ko-KR" altLang="en-US" sz="32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29513" y="2793413"/>
            <a:ext cx="2957384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800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06495" y="281776"/>
            <a:ext cx="1928186" cy="400110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기반기술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06495" y="4203078"/>
            <a:ext cx="1928186" cy="400110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구현기술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06495" y="2952894"/>
            <a:ext cx="1928186" cy="400110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핵심기술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96220" y="3353004"/>
            <a:ext cx="2860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Gantt chart - </a:t>
            </a:r>
            <a:r>
              <a:rPr lang="en-US" altLang="ko-KR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Highcharts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96220" y="681886"/>
            <a:ext cx="1961755" cy="1990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Spring MVC</a:t>
            </a:r>
          </a:p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Mybatis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Ajax &amp; </a:t>
            </a:r>
            <a:r>
              <a:rPr lang="en-US" altLang="ko-KR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Jquery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Vue.js</a:t>
            </a:r>
          </a:p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Android Studio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96220" y="4635546"/>
            <a:ext cx="3432350" cy="2321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en-US" altLang="ko-KR" sz="16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EasyPieChart</a:t>
            </a:r>
            <a:endParaRPr lang="en-US" altLang="ko-KR" sz="16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sweetAlert2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Multipart Resolver(File Upload)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mail 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Sender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chatting</a:t>
            </a:r>
            <a:endParaRPr lang="en-US" altLang="ko-KR" sz="16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62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441033"/>
            <a:ext cx="9144000" cy="6416967"/>
            <a:chOff x="0" y="477795"/>
            <a:chExt cx="9144000" cy="6380205"/>
          </a:xfrm>
        </p:grpSpPr>
        <p:sp>
          <p:nvSpPr>
            <p:cNvPr id="6" name="직사각형 5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댓글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pic>
        <p:nvPicPr>
          <p:cNvPr id="10242" name="Picture 2" descr="C:\Users\507-20\Desktop\img\최종\댓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87" y="1264086"/>
            <a:ext cx="8822855" cy="445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8699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942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댓글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2660822"/>
            <a:ext cx="4771017" cy="40199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0" y="2660822"/>
            <a:ext cx="1344353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c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ontroller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990002" y="2638532"/>
            <a:ext cx="4239431" cy="3952364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상세 페이지에서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댓글창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열기 버튼을 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 시 확인할 수 있다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댓글을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입력하면 입력된 순서대로 나열된다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작성자와 내용 작성시간이 표시되며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수정과 삭제를 할 수 있는 수정버튼과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대댓글을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달 수 있는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댓글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버튼이 있다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문제해결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댓글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내용 입력 후 페이지가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새로고침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될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때마다 입력했던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내용이 추가로 입력되는 문제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발생   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Controller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forward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리턴하여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요청정보가 그대로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유지되는 것이 원인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댓글입력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후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method=comment(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댓글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리스트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가게하여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 입력을 방지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944013" y="2660822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2052" name="Picture 4" descr="C:\Users\507-20\Desktop\img\최종\댓글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18" y="5621123"/>
            <a:ext cx="4652632" cy="52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507-20\Desktop\img\최종\댓글 입력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52" y="581530"/>
            <a:ext cx="8293105" cy="188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507-20\Desktop\img\최종\댓글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06" y="3142878"/>
            <a:ext cx="4091149" cy="15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15330" y="5162594"/>
            <a:ext cx="1344353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v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iew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944013" y="2660822"/>
            <a:ext cx="4079936" cy="401997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0924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942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댓글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427413"/>
            <a:ext cx="5627947" cy="32533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436237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v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iew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07216" y="3427412"/>
            <a:ext cx="3144189" cy="330603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수정 버튼을 클릭 시 나오는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팝업창이다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글의 작성자와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Admin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만 사용할 수 있다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댓글의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수정과 삭제를 할 수 있다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수정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삭제 시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팝업창이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자동으로 닫히며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수정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삭제한 내용이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댓글에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적용이 된다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</a:t>
            </a:r>
            <a:endParaRPr lang="en-US" altLang="ko-KR" sz="1200" dirty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07216" y="3436236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3074" name="Picture 2" descr="C:\Users\507-20\Desktop\img\최종\수정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105" y="580537"/>
            <a:ext cx="4631864" cy="27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507-20\Desktop\img\최종\수정 팝업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27" y="3761464"/>
            <a:ext cx="4208318" cy="192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5604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942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댓글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427413"/>
            <a:ext cx="5627947" cy="32533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436237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apper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07216" y="3427412"/>
            <a:ext cx="3144189" cy="3490699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댓글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버튼을 클릭 시 나오는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팝업창이다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err="1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대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댓글을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달수 있다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내용을 입력하면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팝업창이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자동으로 닫힌다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입력한 내용은 선택한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댓글아래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추가되며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화살표와 일정간격 오른쪽으로 이동한 상태로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출력된다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spcBef>
                <a:spcPts val="120"/>
              </a:spcBef>
              <a:defRPr/>
            </a:pPr>
            <a:r>
              <a:rPr lang="en-US" altLang="ko-KR" sz="1200" b="1" dirty="0" smtClean="0">
                <a:solidFill>
                  <a:prstClr val="black"/>
                </a:solidFill>
                <a:latin typeface="Consolas"/>
                <a:ea typeface="나눔스퀘어_ac Bold"/>
              </a:rPr>
              <a:t>-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들여쓰기</a:t>
            </a:r>
            <a:endParaRPr lang="en-US" altLang="ko-KR" sz="1200" b="1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Mapper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level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추가하여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View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Level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높을수록 왼쪽에 여백이 생기도록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하였다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41313" y="3436237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4098" name="Picture 2" descr="C:\Users\507-20\Desktop\img\최종\댓글댓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623" y="799567"/>
            <a:ext cx="6180754" cy="228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C:\Users\507-20\Desktop\img\최종\댓글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29" y="799567"/>
            <a:ext cx="8533141" cy="207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507-20\Desktop\img\최종\m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04" y="3753683"/>
            <a:ext cx="5322750" cy="144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15331" y="5213429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v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iew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4100" name="Picture 4" descr="C:\Users\507-20\Desktop\img\최종\들여쓰기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23" y="5508231"/>
            <a:ext cx="5205647" cy="111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5841313" y="3427412"/>
            <a:ext cx="3182635" cy="325338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170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일정관리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91317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전현규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204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프로젝트추가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(CEO, CTO)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42" y="908926"/>
            <a:ext cx="8826839" cy="530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2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프로젝트추가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(CEO, CTO)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457819"/>
            <a:ext cx="4600850" cy="32148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457819"/>
            <a:ext cx="741405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465385"/>
            <a:ext cx="4221909" cy="3267561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추가 입력란에 정보를 입력하여 등록</a:t>
            </a: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-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프로젝트명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개요는 텍스트 형식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시작일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종료일은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Datepicker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이용한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Calendar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형식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- 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별도의 창을 통해서 입력받는 형식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작성 조건에 어긋날 경우 등록 불가능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모든 입력부분에 공란이 있어서는 안됨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시작일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종료일은 오늘 날짜보다 이후여야 함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종료일은 시작일보다 이후여야 함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3477646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1"/>
          <a:stretch/>
        </p:blipFill>
        <p:spPr>
          <a:xfrm>
            <a:off x="171415" y="3786463"/>
            <a:ext cx="4488681" cy="1468293"/>
          </a:xfrm>
          <a:prstGeom prst="rect">
            <a:avLst/>
          </a:prstGeom>
          <a:ln>
            <a:noFill/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3" b="7884"/>
          <a:stretch/>
        </p:blipFill>
        <p:spPr>
          <a:xfrm>
            <a:off x="110255" y="568430"/>
            <a:ext cx="5719853" cy="283371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211" y="595888"/>
            <a:ext cx="3067784" cy="199122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786185" y="3457819"/>
            <a:ext cx="4221908" cy="321482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73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프로젝트추가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(CEO, CTO)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418703"/>
            <a:ext cx="4600850" cy="32585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403504"/>
            <a:ext cx="1285101" cy="26734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418703"/>
            <a:ext cx="4221909" cy="32675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등록버튼을 누르면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method=proins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되어 등록 수행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insp :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입력한 프로젝트 정보가 저장되어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추가할 객체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inspe :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프로젝트에 선택한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사원정보를 불러올 객체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insertedp :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새롭게 추가된 프로젝트의 정보를 불러올 객체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선택된 사원의 권한 변경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제약조건 위반 방지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새로 추가된 프로젝트 정보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추가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(INSERT)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추가된 프로젝트의 넘버를 가져와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선택된 사원에게 배정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6. 1~5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과정을 수행 후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DashTeam.do?method=list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Forward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3430964"/>
            <a:ext cx="1927655" cy="26870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07" y="3931108"/>
            <a:ext cx="3019968" cy="1105619"/>
          </a:xfrm>
          <a:prstGeom prst="rect">
            <a:avLst/>
          </a:prstGeom>
          <a:ln>
            <a:noFill/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50" y="4995537"/>
            <a:ext cx="3841035" cy="1060548"/>
          </a:xfrm>
          <a:prstGeom prst="rect">
            <a:avLst/>
          </a:prstGeom>
          <a:ln>
            <a:noFill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34" y="3677713"/>
            <a:ext cx="3942106" cy="246432"/>
          </a:xfrm>
          <a:prstGeom prst="rect">
            <a:avLst/>
          </a:prstGeom>
          <a:ln>
            <a:noFill/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3" b="7884"/>
          <a:stretch/>
        </p:blipFill>
        <p:spPr>
          <a:xfrm>
            <a:off x="110255" y="568430"/>
            <a:ext cx="5719853" cy="283371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211" y="595888"/>
            <a:ext cx="3067784" cy="199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69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프로젝트추가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(CEO, CTO)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473563"/>
            <a:ext cx="4600850" cy="32552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473563"/>
            <a:ext cx="1021491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461302"/>
            <a:ext cx="4221909" cy="32675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첫번째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통해</a:t>
            </a: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선택한 사원에게 권한을 부여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memCheck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선택한 사원이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시스템에 가입되어 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있는지를 확인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가입 되어있지 않다면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insertMem3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시스템에 가입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가입 되어있다면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updatePm1_1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권한만을 부여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proIns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새로운 프로젝트 정보를 등록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두번째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선택한 사원에 프로젝트 배정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updatePm1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에게 새로운 프로젝트를 배정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updatePm4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새로운 프로젝트의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선택한 사원으로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설정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3473563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3" b="7884"/>
          <a:stretch/>
        </p:blipFill>
        <p:spPr>
          <a:xfrm>
            <a:off x="129012" y="575996"/>
            <a:ext cx="5719853" cy="28337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211" y="595888"/>
            <a:ext cx="3067784" cy="19912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" y="3741093"/>
            <a:ext cx="3248788" cy="5140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44" y="4227130"/>
            <a:ext cx="3924959" cy="18813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64" y="4410905"/>
            <a:ext cx="4145536" cy="32033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" y="5025752"/>
            <a:ext cx="1985767" cy="27431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64" y="4875179"/>
            <a:ext cx="1642607" cy="16011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3" y="5353432"/>
            <a:ext cx="2609482" cy="47982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" t="7416" r="177" b="-3028"/>
          <a:stretch/>
        </p:blipFill>
        <p:spPr>
          <a:xfrm>
            <a:off x="712944" y="4722461"/>
            <a:ext cx="2217637" cy="17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3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프로젝트추가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(CEO, CTO)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4220134"/>
            <a:ext cx="4600850" cy="24606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4220133"/>
            <a:ext cx="741405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4227699"/>
            <a:ext cx="4221909" cy="2372444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프로젝트추가 페이지의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부분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버튼을 누르면 팝업창으로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선택창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(project.do?method=selectpm)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호출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PM</a:t>
            </a:r>
            <a:r>
              <a:rPr lang="ko-KR" altLang="en-US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선택창에서 선택을 누르면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selpm(no)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내가 선택한 사원정보가 프로젝트추가 페에지의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부분으로 입력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423996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" t="54666" r="56684" b="34166"/>
          <a:stretch/>
        </p:blipFill>
        <p:spPr>
          <a:xfrm>
            <a:off x="486033" y="2216682"/>
            <a:ext cx="2526645" cy="3971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49" y="725622"/>
            <a:ext cx="5065646" cy="337928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10" y="4512970"/>
            <a:ext cx="4375352" cy="5389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10" y="5167112"/>
            <a:ext cx="4375352" cy="1193278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786185" y="4220133"/>
            <a:ext cx="4221908" cy="246899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48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1298" y="1332360"/>
            <a:ext cx="8538518" cy="10618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dirty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MVC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패턴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디자인패턴 </a:t>
            </a:r>
            <a:r>
              <a:rPr lang="ko-KR" altLang="en-US" sz="1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하나</a:t>
            </a:r>
            <a:endParaRPr lang="en-US" altLang="ko-KR" sz="1400" dirty="0" smtClean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디자인 패턴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이란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프로그램이나 어떤 특정한 것을 개발하는 중에 발생했던 문제점들을 정리해서 상황에 따라 간편하게 적용해서 쓸 수 있는 것을 정리하여 특정한 </a:t>
            </a:r>
            <a:r>
              <a:rPr lang="en-US" altLang="ko-KR" sz="1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"</a:t>
            </a:r>
            <a:r>
              <a:rPr lang="ko-KR" altLang="en-US" sz="1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규약</a:t>
            </a:r>
            <a:r>
              <a:rPr lang="en-US" altLang="ko-KR" sz="1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"</a:t>
            </a:r>
            <a:r>
              <a:rPr lang="ko-KR" altLang="en-US" sz="1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통해 쉽게 쓸 수 있는 형태로 만든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것</a:t>
            </a:r>
            <a:endParaRPr lang="en-US" altLang="ko-KR" sz="140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28" name="Picture 4" descr="https://mblogthumb-phinf.pstatic.net/MjAxNzAzMjVfMjUw/MDAxNDkwNDM4NzI4MTIy.4ZtITJJKJW_Nj1gKST0BhKMAzqmMaYIj9PobYJMFD4Ig.xTHT-0qyRKXsA4nZ2xKPNeCxeU2-tLIc-4oyrWq5WBgg.PNG.jhc9639/mvc_role_diagram.png?type=w8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48" y="2952998"/>
            <a:ext cx="6792097" cy="313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Spring MVC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Spring MVC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074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프로젝트추가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(CEO, CTO)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4220134"/>
            <a:ext cx="4600850" cy="24606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4227699"/>
            <a:ext cx="4221909" cy="239809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팝업창이 열리면 프로젝트에 참여하지 않은 사원의 리스트를 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peservice.selectpm(sch)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불러와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selectpm.jsp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페이지에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뿌려준다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423996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" t="54666" r="56684" b="34166"/>
          <a:stretch/>
        </p:blipFill>
        <p:spPr>
          <a:xfrm>
            <a:off x="486033" y="2216682"/>
            <a:ext cx="2526645" cy="3971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49" y="725622"/>
            <a:ext cx="5065646" cy="337928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15331" y="4220133"/>
            <a:ext cx="1285101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8" y="4520923"/>
            <a:ext cx="4435962" cy="111040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786185" y="4239960"/>
            <a:ext cx="4221908" cy="24491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86185" y="4220133"/>
            <a:ext cx="4221908" cy="246899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37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(PM)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42" y="1230198"/>
            <a:ext cx="8826839" cy="466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3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42" y="1250143"/>
            <a:ext cx="8826839" cy="462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3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공통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4220134"/>
            <a:ext cx="4600850" cy="24606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4220133"/>
            <a:ext cx="741405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4227699"/>
            <a:ext cx="4221909" cy="239809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일정관리 메뉴를 통해 차트 페이지로 이동하면 본인의 회원정보를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조회한다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회원등급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PM,</a:t>
            </a:r>
            <a:r>
              <a:rPr lang="ko-KR" altLang="en-US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팀원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참여프로젝트를 조회해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JSON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데이터를 받아와 차트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API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입력하여 간트차트를 출력한다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423996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3" t="12792" b="17297"/>
          <a:stretch/>
        </p:blipFill>
        <p:spPr>
          <a:xfrm>
            <a:off x="181233" y="597761"/>
            <a:ext cx="8834857" cy="338935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49" y="4504768"/>
            <a:ext cx="3544054" cy="101355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49" y="5879675"/>
            <a:ext cx="2670843" cy="7779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88840" b="6321"/>
          <a:stretch/>
        </p:blipFill>
        <p:spPr>
          <a:xfrm>
            <a:off x="518985" y="5705674"/>
            <a:ext cx="81793" cy="1571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71" y="5503035"/>
            <a:ext cx="2738821" cy="18929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786185" y="4220132"/>
            <a:ext cx="4221908" cy="246066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13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(PM)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100659"/>
            <a:ext cx="4600850" cy="35801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108444"/>
            <a:ext cx="1285101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108444"/>
            <a:ext cx="4221909" cy="3465051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일정관리 메뉴를 클릭하면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method=chart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실행되어 로그인 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정보를 바탕으로 자신이 참여중인 프로젝트 정보를 모델에 추가 후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chart.jsp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이동한다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chart.jsp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method=ajaxdata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실행되어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 정보를 바탕으로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경우 프로젝트의 전체 업무 정보를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모델에 추가한다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.(PM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mdiv = 4)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pageJsonReport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이용하여 모델에 추가한 객체정보를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형식으로 변환한다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8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3120705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3" t="12791" b="37178"/>
          <a:stretch/>
        </p:blipFill>
        <p:spPr>
          <a:xfrm>
            <a:off x="181233" y="597761"/>
            <a:ext cx="8834857" cy="24255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33" y="3375974"/>
            <a:ext cx="4281307" cy="146177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34" y="4837750"/>
            <a:ext cx="3284572" cy="79760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88840" b="6321"/>
          <a:stretch/>
        </p:blipFill>
        <p:spPr>
          <a:xfrm>
            <a:off x="181234" y="6513891"/>
            <a:ext cx="70085" cy="13461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78" y="5635353"/>
            <a:ext cx="3581140" cy="38479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77" y="5994638"/>
            <a:ext cx="2712255" cy="522002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4786185" y="3108444"/>
            <a:ext cx="4221908" cy="358068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31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539247"/>
            <a:ext cx="4600850" cy="31415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554250"/>
            <a:ext cx="1285101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583294"/>
            <a:ext cx="4221909" cy="230575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팀원의 </a:t>
            </a:r>
            <a:r>
              <a:rPr lang="ko-KR" altLang="en-US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경우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프로젝트에서 자신이 담당하고 있는 </a:t>
            </a:r>
            <a:r>
              <a:rPr lang="ko-KR" altLang="en-US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업무 정보를</a:t>
            </a: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r>
              <a:rPr lang="ko-KR" altLang="en-US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모델에 추가한다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.(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팀원의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mdiv = 5)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pageJsonReport</a:t>
            </a:r>
            <a:r>
              <a:rPr lang="ko-KR" altLang="en-US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이용하여 모델에 추가한 객체정보를 </a:t>
            </a: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r>
              <a:rPr lang="ko-KR" altLang="en-US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형식으로 변환한다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8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3562796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33" y="3896418"/>
            <a:ext cx="3833260" cy="93084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88840" b="6321"/>
          <a:stretch/>
        </p:blipFill>
        <p:spPr>
          <a:xfrm>
            <a:off x="181233" y="5935487"/>
            <a:ext cx="81793" cy="15710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6" t="13190" b="31974"/>
          <a:stretch/>
        </p:blipFill>
        <p:spPr>
          <a:xfrm>
            <a:off x="115330" y="570533"/>
            <a:ext cx="8892763" cy="288935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77" y="4822168"/>
            <a:ext cx="4179369" cy="44907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77" y="5271241"/>
            <a:ext cx="3165337" cy="609202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4786185" y="3562796"/>
            <a:ext cx="4221908" cy="31263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40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(PM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4220134"/>
            <a:ext cx="4600850" cy="24606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4220133"/>
            <a:ext cx="1021491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4227699"/>
            <a:ext cx="4221909" cy="239809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getProject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현재 참여중인 프로젝트 정보를 호출한다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chartList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참여중인 프로젝트의 전체 업무를 호출한다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423996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3" t="12792" b="17297"/>
          <a:stretch/>
        </p:blipFill>
        <p:spPr>
          <a:xfrm>
            <a:off x="181233" y="597761"/>
            <a:ext cx="8834857" cy="338935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22" y="4560899"/>
            <a:ext cx="3356024" cy="5973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21" y="5428463"/>
            <a:ext cx="4270425" cy="589024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786185" y="4220132"/>
            <a:ext cx="4221908" cy="246066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70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4349578"/>
            <a:ext cx="4600850" cy="233954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4349578"/>
            <a:ext cx="4221909" cy="239809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clisttmfinal :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화면에 출력될 팀원 업무가 저장될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Chart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clisttm : clisttmfinal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순차적으로 데이터를 전달할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Chart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tmRefno :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팀원 업무의 상위업무 리스트가 저장될 객체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getRefno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자신의 상위업무 리스트를 호출하고 상위업무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프로젝트번호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사원번호를 통해 호출한 업무를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clisttm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담아</a:t>
            </a: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clisttmfinal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전달하는 과정을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for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문으로 반복한다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일련의 과정으로 모든 업무를 저장한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clisttmfinal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반환한다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4786185" y="4361839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6" t="13190" b="18216"/>
          <a:stretch/>
        </p:blipFill>
        <p:spPr>
          <a:xfrm>
            <a:off x="115330" y="570533"/>
            <a:ext cx="8892763" cy="3614289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15331" y="4349578"/>
            <a:ext cx="1021491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11" y="4635044"/>
            <a:ext cx="4445600" cy="1810708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4786185" y="4346032"/>
            <a:ext cx="4221908" cy="2343092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91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공통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0" y="4220134"/>
            <a:ext cx="8814485" cy="13507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5330" y="5614691"/>
            <a:ext cx="8814485" cy="94897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rank() over (partition BY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상위업무번호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ORDER BY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업무번호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이용해서 상위업무번호 내의 업무순서에 따른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RANK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매긴다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LTRIM(SYS_CONNECT_BY_PATH(r, '.'),'.')||'. '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이용해서 각 업무에 상위업무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(1).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하위업무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(2).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하위업무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(3)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순으로 번호를 매긴다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15330" y="5626952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3" t="19834" r="46725" b="17296"/>
          <a:stretch/>
        </p:blipFill>
        <p:spPr>
          <a:xfrm>
            <a:off x="174018" y="689795"/>
            <a:ext cx="4542163" cy="32824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533" y="1876426"/>
            <a:ext cx="2553056" cy="209579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15331" y="4226008"/>
            <a:ext cx="1021491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1" t="37370" r="17633" b="36235"/>
          <a:stretch/>
        </p:blipFill>
        <p:spPr>
          <a:xfrm>
            <a:off x="195654" y="4503058"/>
            <a:ext cx="7655005" cy="1067792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55357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91317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이연학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85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Picture 2" descr="https://t1.daumcdn.net/cfile/tistory/2219E449553CF49A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55" y="1010119"/>
            <a:ext cx="7522090" cy="444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Spring MVC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354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187" y="1152122"/>
            <a:ext cx="8940758" cy="43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44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441454"/>
            <a:ext cx="4600850" cy="12479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441454"/>
            <a:ext cx="741405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iew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786185" y="3441454"/>
            <a:ext cx="4221909" cy="32393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9794" y="590550"/>
            <a:ext cx="8319944" cy="275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76800" y="3781425"/>
            <a:ext cx="4029075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로그인한 계정이 담당한 업무만 출력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업무 개수에 따라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페이징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블록 증감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업무 명으로 검색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업무 클릭 시 해당 업무 상세화면으로 이동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업무 등록은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PM /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관리자만 가능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AutoNum type="arabicPeriod"/>
            </a:pPr>
            <a:endParaRPr lang="ko-KR" altLang="en-US" sz="1600" dirty="0">
              <a:solidFill>
                <a:prstClr val="black"/>
              </a:solidFill>
            </a:endParaRPr>
          </a:p>
        </p:txBody>
      </p:sp>
      <p:pic>
        <p:nvPicPr>
          <p:cNvPr id="14" name="Picture 3" descr="C:\Users\508-19\Desktop\ㄽ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33" y="5761284"/>
            <a:ext cx="4128443" cy="61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:\Users\508-19\Desktop\ㄷㄹ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44" y="3877671"/>
            <a:ext cx="4419622" cy="81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15331" y="4841766"/>
            <a:ext cx="4600850" cy="183903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5331" y="4841766"/>
            <a:ext cx="989569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28700" y="3508339"/>
            <a:ext cx="306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5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번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logic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0918" y="5366474"/>
            <a:ext cx="306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1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번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logic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8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7170" name="Picture 2" descr="C:\Users\508-19\Desktop\4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4" y="1024067"/>
            <a:ext cx="8948972" cy="437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1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514" y="1026398"/>
            <a:ext cx="8948972" cy="437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16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782085" y="3568774"/>
            <a:ext cx="4221909" cy="287965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2084" y="3568774"/>
            <a:ext cx="963828" cy="35474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2085" y="846245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028" name="Picture 4" descr="C:\Users\508-19\Desktop\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836203"/>
            <a:ext cx="4672354" cy="218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782085" y="829929"/>
            <a:ext cx="4221909" cy="25895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F497D"/>
              </a:solidFill>
            </a:endParaRPr>
          </a:p>
        </p:txBody>
      </p:sp>
      <p:pic>
        <p:nvPicPr>
          <p:cNvPr id="1031" name="Picture 7" descr="C:\Users\508-19\Desktop\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3022601"/>
            <a:ext cx="4672354" cy="256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76799" y="1141274"/>
            <a:ext cx="4048125" cy="176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권한 별로 출력되는 화면이 다름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(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사</a:t>
            </a:r>
            <a:r>
              <a:rPr lang="ko-KR" altLang="en-US" sz="12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진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은 관리자 기준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담당자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업무명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업무내용 수정가능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(PM)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업무 진행도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업무 진행률 상단의 진행률 기준에 맞춰 저장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/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수정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(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담당자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하위 업무는 진행률이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100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이면 결재신청가능</a:t>
            </a:r>
            <a:r>
              <a:rPr lang="en-US" altLang="ko-KR" sz="12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(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담당자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결재 신청된 업무만 반려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결재완료 처리가능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(PM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</a:t>
            </a:r>
          </a:p>
        </p:txBody>
      </p:sp>
      <p:pic>
        <p:nvPicPr>
          <p:cNvPr id="1026" name="Picture 2" descr="C:\Users\508-19\Desktop\ddfsadfsdf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175" y="3939404"/>
            <a:ext cx="4125398" cy="2509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425019" y="3715061"/>
            <a:ext cx="2072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5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번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loglic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73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782085" y="4338356"/>
            <a:ext cx="4221909" cy="231859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2085" y="4338357"/>
            <a:ext cx="96382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2085" y="846245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028" name="Picture 4" descr="C:\Users\508-19\Desktop\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836203"/>
            <a:ext cx="4672354" cy="218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782085" y="829929"/>
            <a:ext cx="4221909" cy="33931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F497D"/>
              </a:solidFill>
            </a:endParaRPr>
          </a:p>
        </p:txBody>
      </p:sp>
      <p:pic>
        <p:nvPicPr>
          <p:cNvPr id="1031" name="Picture 7" descr="C:\Users\508-19\Desktop\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3022601"/>
            <a:ext cx="4672354" cy="256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79996" y="1147035"/>
            <a:ext cx="4048125" cy="2835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최상위 업무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상위업무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하위 업무로 나누어져 있는 업무 프로세스에서 상위 업무들은 진행률 수정이나 결재 신청 불가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/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하위 업무가 결재 완료 처리되면 하위 업무 개수에 따라 상위 업무 진행률이 상승함</a:t>
            </a:r>
            <a:r>
              <a:rPr lang="en-US" altLang="ko-KR" sz="12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하위 업무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5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개 있는 상위업무는 하위업무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1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개가 결재 완료 처리되면 진행률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20%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로 상승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100%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가 되면 상위업무도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PM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이 결재 완료처리 가능  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반려 처리 시에만 반려사유 등록가능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(PM)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삭제 버튼 클릭 시 해당 업무 삭제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(PM)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조회화면으로 버튼 클릭 시 업무리스트로 이동</a:t>
            </a:r>
            <a:endParaRPr lang="en-US" altLang="ko-KR" sz="1200" dirty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관리자 계정은 모든 기능 사용가능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pic>
        <p:nvPicPr>
          <p:cNvPr id="21" name="Picture 3" descr="C:\Users\508-19\Desktop\업뎃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064" y="4780360"/>
            <a:ext cx="3153351" cy="1692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28480" y="4322402"/>
            <a:ext cx="2072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logic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1</a:t>
            </a:r>
            <a:r>
              <a:rPr lang="ko-KR" altLang="en-US" sz="1400" b="1" dirty="0">
                <a:solidFill>
                  <a:srgbClr val="FF0000"/>
                </a:solidFill>
              </a:rPr>
              <a:t>번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04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등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록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6146" name="Picture 2" descr="C:\Users\508-19\Desktop\전체글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4" y="1006082"/>
            <a:ext cx="9024443" cy="440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32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등록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098" name="Picture 2" descr="C:\Users\508-19\Desktop\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0" y="1352550"/>
            <a:ext cx="4654073" cy="393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4782085" y="2743201"/>
            <a:ext cx="4221909" cy="192881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782084" y="2754865"/>
            <a:ext cx="96382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82085" y="846245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782085" y="829930"/>
            <a:ext cx="4221909" cy="179897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F497D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76800" y="1219200"/>
            <a:ext cx="4029075" cy="1302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50"/>
              </a:spcBef>
              <a:spcAft>
                <a:spcPts val="150"/>
              </a:spcAft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</a:rPr>
              <a:t>프로젝트 번호는 로그인한 계정이 맡은 프로젝트로 고정 변경 불가능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pPr marL="342900" indent="-342900">
              <a:spcBef>
                <a:spcPts val="150"/>
              </a:spcBef>
              <a:spcAft>
                <a:spcPts val="150"/>
              </a:spcAft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</a:rPr>
              <a:t>상위 업무 </a:t>
            </a:r>
            <a:r>
              <a:rPr lang="en-US" altLang="ko-KR" sz="1200" dirty="0" smtClean="0">
                <a:solidFill>
                  <a:prstClr val="black"/>
                </a:solidFill>
              </a:rPr>
              <a:t>/ </a:t>
            </a:r>
            <a:r>
              <a:rPr lang="ko-KR" altLang="en-US" sz="1200" dirty="0" smtClean="0">
                <a:solidFill>
                  <a:prstClr val="black"/>
                </a:solidFill>
              </a:rPr>
              <a:t>담당자는 그 프로젝트에 있는 상위업무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/ </a:t>
            </a:r>
            <a:r>
              <a:rPr lang="ko-KR" altLang="en-US" sz="1200" dirty="0" smtClean="0">
                <a:solidFill>
                  <a:prstClr val="black"/>
                </a:solidFill>
              </a:rPr>
              <a:t>팀</a:t>
            </a:r>
            <a:r>
              <a:rPr lang="ko-KR" altLang="en-US" sz="1200" dirty="0">
                <a:solidFill>
                  <a:prstClr val="black"/>
                </a:solidFill>
              </a:rPr>
              <a:t>원</a:t>
            </a:r>
            <a:r>
              <a:rPr lang="ko-KR" altLang="en-US" sz="1200" dirty="0" smtClean="0">
                <a:solidFill>
                  <a:prstClr val="black"/>
                </a:solidFill>
              </a:rPr>
              <a:t>들만 출력 </a:t>
            </a:r>
            <a:r>
              <a:rPr lang="en-US" altLang="ko-KR" sz="1200" dirty="0" smtClean="0">
                <a:solidFill>
                  <a:prstClr val="black"/>
                </a:solidFill>
              </a:rPr>
              <a:t>/ </a:t>
            </a:r>
            <a:r>
              <a:rPr lang="ko-KR" altLang="en-US" sz="1200" dirty="0" smtClean="0">
                <a:solidFill>
                  <a:prstClr val="black"/>
                </a:solidFill>
              </a:rPr>
              <a:t>선택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pPr marL="342900" indent="-342900">
              <a:spcBef>
                <a:spcPts val="150"/>
              </a:spcBef>
              <a:spcAft>
                <a:spcPts val="150"/>
              </a:spcAft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</a:rPr>
              <a:t>관리자는 모든 프로젝트</a:t>
            </a:r>
            <a:r>
              <a:rPr lang="en-US" altLang="ko-KR" sz="1200" dirty="0" smtClean="0">
                <a:solidFill>
                  <a:prstClr val="black"/>
                </a:solidFill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</a:rPr>
              <a:t>상위 업무 </a:t>
            </a:r>
            <a:r>
              <a:rPr lang="en-US" altLang="ko-KR" sz="1200" dirty="0" smtClean="0">
                <a:solidFill>
                  <a:prstClr val="black"/>
                </a:solidFill>
              </a:rPr>
              <a:t>/ </a:t>
            </a:r>
            <a:r>
              <a:rPr lang="ko-KR" altLang="en-US" sz="1200" dirty="0" smtClean="0">
                <a:solidFill>
                  <a:prstClr val="black"/>
                </a:solidFill>
              </a:rPr>
              <a:t>팀원 출력 </a:t>
            </a:r>
            <a:r>
              <a:rPr lang="en-US" altLang="ko-KR" sz="1200" dirty="0" smtClean="0">
                <a:solidFill>
                  <a:prstClr val="black"/>
                </a:solidFill>
              </a:rPr>
              <a:t>/ </a:t>
            </a:r>
            <a:r>
              <a:rPr lang="ko-KR" altLang="en-US" sz="1200" dirty="0" smtClean="0">
                <a:solidFill>
                  <a:prstClr val="black"/>
                </a:solidFill>
              </a:rPr>
              <a:t>선택가능</a:t>
            </a:r>
            <a:endParaRPr lang="en-US" altLang="ko-KR" sz="1200" dirty="0" smtClean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782086" y="4822404"/>
            <a:ext cx="4221909" cy="18355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782085" y="4834067"/>
            <a:ext cx="963828" cy="25459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099" name="Picture 3" descr="C:\Users\508-19\Desktop\25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958" y="3173038"/>
            <a:ext cx="4110037" cy="127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508-19\Desktop\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442" y="5185872"/>
            <a:ext cx="4123789" cy="125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856885" y="2779925"/>
            <a:ext cx="3096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logic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2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번 상위업무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856885" y="4849599"/>
            <a:ext cx="3096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logic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2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번 상위업무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81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91317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김형준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079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3" y="3441454"/>
            <a:ext cx="4642040" cy="3309762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3441454"/>
            <a:ext cx="1029729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28519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" y="520388"/>
            <a:ext cx="9003957" cy="29210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4720281" y="3451751"/>
            <a:ext cx="4366054" cy="330976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16180" y="3708984"/>
            <a:ext cx="43495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PMSEMP, PMSMEMBER, PMSCODES 3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테이블을 조인하여 사원의 정보와 권한정보를 불러온다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Eno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사원번호를 통해 해당 사원을 더블클릭 시 상세 페이지로 이동한다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5919" y="3709292"/>
            <a:ext cx="4637922" cy="149271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3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1. SELECT </a:t>
            </a:r>
            <a:r>
              <a:rPr lang="en-US" altLang="ko-KR" sz="1300" u="sng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, a.name,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a.GRADE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a.DEPT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a.EMAIL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a.PHONE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,  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nsolas" panose="020B0609020204030204" pitchFamily="49" charset="0"/>
              </a:rPr>
              <a:t>(select </a:t>
            </a:r>
            <a:r>
              <a:rPr lang="en-US" altLang="ko-KR" sz="1300" dirty="0" err="1">
                <a:solidFill>
                  <a:prstClr val="black"/>
                </a:solidFill>
                <a:latin typeface="Consolas" panose="020B0609020204030204" pitchFamily="49" charset="0"/>
              </a:rPr>
              <a:t>c.CNAME</a:t>
            </a:r>
            <a:r>
              <a:rPr lang="en-US" altLang="ko-KR" sz="1300" dirty="0">
                <a:solidFill>
                  <a:prstClr val="black"/>
                </a:solidFill>
                <a:latin typeface="Consolas" panose="020B0609020204030204" pitchFamily="49" charset="0"/>
              </a:rPr>
              <a:t> from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 b,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pmscodes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 c where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b.mno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 and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b.mdiv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c.cno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cname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pmsemp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 a 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nsolas" panose="020B0609020204030204" pitchFamily="49" charset="0"/>
              </a:rPr>
              <a:t>WHERE 1=1 </a:t>
            </a:r>
          </a:p>
          <a:p>
            <a:r>
              <a:rPr lang="en-US" altLang="ko-KR" sz="13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ORDER </a:t>
            </a:r>
            <a:r>
              <a:rPr lang="en-US" altLang="ko-KR" sz="1300" dirty="0">
                <a:solidFill>
                  <a:prstClr val="black"/>
                </a:solidFill>
                <a:latin typeface="Consolas" panose="020B0609020204030204" pitchFamily="49" charset="0"/>
              </a:rPr>
              <a:t>BY </a:t>
            </a:r>
            <a:r>
              <a:rPr lang="en-US" altLang="ko-KR" sz="1300" dirty="0" err="1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3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asc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)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5884" y="5209768"/>
            <a:ext cx="4637922" cy="149271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300" dirty="0" smtClean="0">
                <a:solidFill>
                  <a:prstClr val="black"/>
                </a:solidFill>
              </a:rPr>
              <a:t>2. </a:t>
            </a:r>
            <a:r>
              <a:rPr lang="en-US" altLang="ko-KR" sz="1300" dirty="0">
                <a:solidFill>
                  <a:prstClr val="black"/>
                </a:solidFill>
              </a:rPr>
              <a:t>S</a:t>
            </a:r>
            <a:r>
              <a:rPr lang="en-US" altLang="ko-KR" sz="1300" dirty="0" smtClean="0">
                <a:solidFill>
                  <a:prstClr val="black"/>
                </a:solidFill>
              </a:rPr>
              <a:t>ELECT </a:t>
            </a:r>
            <a:r>
              <a:rPr lang="en-US" altLang="ko-KR" sz="1300" dirty="0" err="1">
                <a:solidFill>
                  <a:prstClr val="black"/>
                </a:solidFill>
              </a:rPr>
              <a:t>a.eno</a:t>
            </a:r>
            <a:r>
              <a:rPr lang="en-US" altLang="ko-KR" sz="1300" dirty="0">
                <a:solidFill>
                  <a:prstClr val="black"/>
                </a:solidFill>
              </a:rPr>
              <a:t>, a.name, </a:t>
            </a:r>
            <a:r>
              <a:rPr lang="en-US" altLang="ko-KR" sz="1300" dirty="0" err="1">
                <a:solidFill>
                  <a:prstClr val="black"/>
                </a:solidFill>
              </a:rPr>
              <a:t>a.GRADE</a:t>
            </a:r>
            <a:r>
              <a:rPr lang="en-US" altLang="ko-KR" sz="1300" dirty="0">
                <a:solidFill>
                  <a:prstClr val="black"/>
                </a:solidFill>
              </a:rPr>
              <a:t>, </a:t>
            </a:r>
            <a:r>
              <a:rPr lang="en-US" altLang="ko-KR" sz="1300" dirty="0" err="1">
                <a:solidFill>
                  <a:prstClr val="black"/>
                </a:solidFill>
              </a:rPr>
              <a:t>a.DEPT</a:t>
            </a:r>
            <a:r>
              <a:rPr lang="en-US" altLang="ko-KR" sz="1300" dirty="0">
                <a:solidFill>
                  <a:prstClr val="black"/>
                </a:solidFill>
              </a:rPr>
              <a:t>, </a:t>
            </a:r>
            <a:r>
              <a:rPr lang="en-US" altLang="ko-KR" sz="1300" dirty="0" err="1">
                <a:solidFill>
                  <a:prstClr val="black"/>
                </a:solidFill>
              </a:rPr>
              <a:t>a.EMAIL</a:t>
            </a:r>
            <a:r>
              <a:rPr lang="en-US" altLang="ko-KR" sz="1300" dirty="0">
                <a:solidFill>
                  <a:prstClr val="black"/>
                </a:solidFill>
              </a:rPr>
              <a:t>, </a:t>
            </a:r>
            <a:r>
              <a:rPr lang="en-US" altLang="ko-KR" sz="1300" dirty="0" err="1">
                <a:solidFill>
                  <a:prstClr val="black"/>
                </a:solidFill>
              </a:rPr>
              <a:t>a.PHONE</a:t>
            </a:r>
            <a:r>
              <a:rPr lang="en-US" altLang="ko-KR" sz="1300" dirty="0">
                <a:solidFill>
                  <a:prstClr val="black"/>
                </a:solidFill>
              </a:rPr>
              <a:t>,  </a:t>
            </a:r>
          </a:p>
          <a:p>
            <a:r>
              <a:rPr lang="en-US" altLang="ko-KR" sz="1300" dirty="0" err="1">
                <a:solidFill>
                  <a:prstClr val="black"/>
                </a:solidFill>
              </a:rPr>
              <a:t>c.CNAME,b.pno</a:t>
            </a:r>
            <a:endParaRPr lang="en-US" altLang="ko-KR" sz="1300" dirty="0">
              <a:solidFill>
                <a:prstClr val="black"/>
              </a:solidFill>
            </a:endParaRPr>
          </a:p>
          <a:p>
            <a:r>
              <a:rPr lang="en-US" altLang="ko-KR" sz="1300" dirty="0">
                <a:solidFill>
                  <a:prstClr val="black"/>
                </a:solidFill>
              </a:rPr>
              <a:t>FROM </a:t>
            </a:r>
            <a:r>
              <a:rPr lang="en-US" altLang="ko-KR" sz="1300" u="sng" dirty="0" err="1">
                <a:solidFill>
                  <a:prstClr val="black"/>
                </a:solidFill>
              </a:rPr>
              <a:t>pmsemp</a:t>
            </a:r>
            <a:r>
              <a:rPr lang="en-US" altLang="ko-KR" sz="1300" u="sng" dirty="0">
                <a:solidFill>
                  <a:prstClr val="black"/>
                </a:solidFill>
              </a:rPr>
              <a:t> a, </a:t>
            </a:r>
            <a:r>
              <a:rPr lang="en-US" altLang="ko-KR" sz="1300" u="sng" dirty="0" err="1">
                <a:solidFill>
                  <a:prstClr val="black"/>
                </a:solidFill>
              </a:rPr>
              <a:t>pmsmember</a:t>
            </a:r>
            <a:r>
              <a:rPr lang="en-US" altLang="ko-KR" sz="1300" u="sng" dirty="0">
                <a:solidFill>
                  <a:prstClr val="black"/>
                </a:solidFill>
              </a:rPr>
              <a:t> b, </a:t>
            </a:r>
            <a:r>
              <a:rPr lang="en-US" altLang="ko-KR" sz="1300" u="sng" dirty="0" err="1">
                <a:solidFill>
                  <a:prstClr val="black"/>
                </a:solidFill>
              </a:rPr>
              <a:t>pmscodes</a:t>
            </a:r>
            <a:r>
              <a:rPr lang="en-US" altLang="ko-KR" sz="1300" u="sng" dirty="0">
                <a:solidFill>
                  <a:prstClr val="black"/>
                </a:solidFill>
              </a:rPr>
              <a:t> c</a:t>
            </a:r>
          </a:p>
          <a:p>
            <a:r>
              <a:rPr lang="en-US" altLang="ko-KR" sz="1300" dirty="0">
                <a:solidFill>
                  <a:prstClr val="black"/>
                </a:solidFill>
              </a:rPr>
              <a:t>WHERE </a:t>
            </a:r>
            <a:r>
              <a:rPr lang="en-US" altLang="ko-KR" sz="1300" dirty="0" err="1">
                <a:solidFill>
                  <a:prstClr val="black"/>
                </a:solidFill>
              </a:rPr>
              <a:t>b.mdiv</a:t>
            </a:r>
            <a:r>
              <a:rPr lang="en-US" altLang="ko-KR" sz="1300" dirty="0">
                <a:solidFill>
                  <a:prstClr val="black"/>
                </a:solidFill>
              </a:rPr>
              <a:t>=</a:t>
            </a:r>
            <a:r>
              <a:rPr lang="en-US" altLang="ko-KR" sz="1300" dirty="0" err="1">
                <a:solidFill>
                  <a:prstClr val="black"/>
                </a:solidFill>
              </a:rPr>
              <a:t>c.cno</a:t>
            </a:r>
            <a:r>
              <a:rPr lang="en-US" altLang="ko-KR" sz="1300" dirty="0">
                <a:solidFill>
                  <a:prstClr val="black"/>
                </a:solidFill>
              </a:rPr>
              <a:t>(+)</a:t>
            </a:r>
          </a:p>
          <a:p>
            <a:r>
              <a:rPr lang="en-US" altLang="ko-KR" sz="1300" dirty="0">
                <a:solidFill>
                  <a:prstClr val="black"/>
                </a:solidFill>
              </a:rPr>
              <a:t>AND </a:t>
            </a:r>
            <a:r>
              <a:rPr lang="en-US" altLang="ko-KR" sz="1300" dirty="0" err="1">
                <a:solidFill>
                  <a:prstClr val="black"/>
                </a:solidFill>
              </a:rPr>
              <a:t>a.eno</a:t>
            </a:r>
            <a:r>
              <a:rPr lang="en-US" altLang="ko-KR" sz="1300" dirty="0">
                <a:solidFill>
                  <a:prstClr val="black"/>
                </a:solidFill>
              </a:rPr>
              <a:t> = </a:t>
            </a:r>
            <a:r>
              <a:rPr lang="en-US" altLang="ko-KR" sz="1300" dirty="0" err="1">
                <a:solidFill>
                  <a:prstClr val="black"/>
                </a:solidFill>
              </a:rPr>
              <a:t>b.mno</a:t>
            </a:r>
            <a:r>
              <a:rPr lang="en-US" altLang="ko-KR" sz="1300" dirty="0">
                <a:solidFill>
                  <a:prstClr val="black"/>
                </a:solidFill>
              </a:rPr>
              <a:t>(+)</a:t>
            </a:r>
          </a:p>
          <a:p>
            <a:r>
              <a:rPr lang="en-US" altLang="ko-KR" sz="1300" dirty="0">
                <a:solidFill>
                  <a:prstClr val="black"/>
                </a:solidFill>
              </a:rPr>
              <a:t>AND </a:t>
            </a:r>
            <a:r>
              <a:rPr lang="en-US" altLang="ko-KR" sz="1300" dirty="0" err="1">
                <a:solidFill>
                  <a:prstClr val="black"/>
                </a:solidFill>
              </a:rPr>
              <a:t>a.eno</a:t>
            </a:r>
            <a:r>
              <a:rPr lang="en-US" altLang="ko-KR" sz="1300" dirty="0">
                <a:solidFill>
                  <a:prstClr val="black"/>
                </a:solidFill>
              </a:rPr>
              <a:t> = #{</a:t>
            </a:r>
            <a:r>
              <a:rPr lang="en-US" altLang="ko-KR" sz="1300" u="sng" dirty="0" err="1">
                <a:solidFill>
                  <a:prstClr val="black"/>
                </a:solidFill>
              </a:rPr>
              <a:t>eno</a:t>
            </a:r>
            <a:r>
              <a:rPr lang="en-US" altLang="ko-KR" sz="1300" u="sng" dirty="0">
                <a:solidFill>
                  <a:prstClr val="black"/>
                </a:solidFill>
              </a:rPr>
              <a:t>}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85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Spring MVC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637223" y="503295"/>
            <a:ext cx="5869553" cy="2133944"/>
            <a:chOff x="1264492" y="508958"/>
            <a:chExt cx="6620050" cy="2406796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/>
            <a:srcRect t="44" b="87113"/>
            <a:stretch/>
          </p:blipFill>
          <p:spPr>
            <a:xfrm>
              <a:off x="1269527" y="508958"/>
              <a:ext cx="6615015" cy="345057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/>
            <a:srcRect t="24231" b="-963"/>
            <a:stretch/>
          </p:blipFill>
          <p:spPr>
            <a:xfrm>
              <a:off x="1264492" y="854015"/>
              <a:ext cx="6615015" cy="2061739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11383" y="2753621"/>
            <a:ext cx="1264336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dispatcher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62107" y="2753621"/>
            <a:ext cx="1037640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model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62107" y="4090106"/>
            <a:ext cx="1037640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jsp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1383" y="4423117"/>
            <a:ext cx="1037640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Ctrl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83" y="3169290"/>
            <a:ext cx="3836690" cy="10117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107" y="3165993"/>
            <a:ext cx="3280344" cy="5904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76" y="4842319"/>
            <a:ext cx="3184771" cy="142089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9766" y="4543281"/>
            <a:ext cx="3725737" cy="170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29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검색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3" y="3441454"/>
            <a:ext cx="4642040" cy="3309762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3441454"/>
            <a:ext cx="741405" cy="2637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4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28519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" y="520388"/>
            <a:ext cx="9003957" cy="29210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4720281" y="3451751"/>
            <a:ext cx="4366054" cy="330976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16180" y="3708984"/>
            <a:ext cx="43495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box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이름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직급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부서를 선택하게 되면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Script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input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검색창의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id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name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값이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box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option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value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값으로 변경된다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value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값에 따라 검색이 가능하다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1804" y="3708984"/>
            <a:ext cx="2837915" cy="83099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&lt;select class="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schdiv</a:t>
            </a:r>
            <a:r>
              <a:rPr lang="en-US" altLang="ko-KR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 id="</a:t>
            </a:r>
            <a:r>
              <a:rPr lang="en-US" altLang="ko-KR" sz="1200" b="1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selsch</a:t>
            </a:r>
            <a:r>
              <a:rPr lang="en-US" altLang="ko-KR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"&gt;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en-US" altLang="ko-KR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option value="name"&gt;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이름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en-US" altLang="ko-KR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option value="grade"&gt;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직급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en-US" altLang="ko-KR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option value="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dept</a:t>
            </a:r>
            <a:r>
              <a:rPr lang="en-US" altLang="ko-KR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"&gt;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</a:t>
            </a:r>
            <a:endParaRPr lang="ko-KR" altLang="en-US" sz="1200" b="1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904" y="4774335"/>
            <a:ext cx="3904734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prstClr val="black"/>
                </a:solidFill>
              </a:rPr>
              <a:t>$("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#</a:t>
            </a:r>
            <a:r>
              <a:rPr lang="en-US" altLang="ko-KR" sz="1200" b="1" dirty="0" err="1">
                <a:solidFill>
                  <a:srgbClr val="FF0000"/>
                </a:solidFill>
              </a:rPr>
              <a:t>selsch</a:t>
            </a:r>
            <a:r>
              <a:rPr lang="en-US" altLang="ko-KR" sz="1200" b="1" dirty="0">
                <a:solidFill>
                  <a:prstClr val="black"/>
                </a:solidFill>
              </a:rPr>
              <a:t>").change(function(){</a:t>
            </a:r>
          </a:p>
          <a:p>
            <a:r>
              <a:rPr lang="en-US" altLang="ko-KR" sz="1200" b="1" dirty="0">
                <a:solidFill>
                  <a:prstClr val="black"/>
                </a:solidFill>
              </a:rPr>
              <a:t>$("</a:t>
            </a:r>
            <a:r>
              <a:rPr lang="en-US" altLang="ko-KR" sz="1200" b="1" dirty="0">
                <a:solidFill>
                  <a:srgbClr val="FF0000"/>
                </a:solidFill>
              </a:rPr>
              <a:t>.search</a:t>
            </a:r>
            <a:r>
              <a:rPr lang="en-US" altLang="ko-KR" sz="1200" b="1" dirty="0">
                <a:solidFill>
                  <a:prstClr val="black"/>
                </a:solidFill>
              </a:rPr>
              <a:t>").</a:t>
            </a:r>
            <a:r>
              <a:rPr lang="en-US" altLang="ko-KR" sz="1200" b="1" dirty="0" err="1">
                <a:solidFill>
                  <a:prstClr val="black"/>
                </a:solidFill>
              </a:rPr>
              <a:t>attr</a:t>
            </a:r>
            <a:r>
              <a:rPr lang="en-US" altLang="ko-KR" sz="1200" b="1" dirty="0">
                <a:solidFill>
                  <a:prstClr val="black"/>
                </a:solidFill>
              </a:rPr>
              <a:t>({"id":this.value,"name":</a:t>
            </a:r>
            <a:r>
              <a:rPr lang="en-US" altLang="ko-KR" sz="1200" b="1" dirty="0" err="1">
                <a:solidFill>
                  <a:prstClr val="black"/>
                </a:solidFill>
              </a:rPr>
              <a:t>this.value</a:t>
            </a:r>
            <a:r>
              <a:rPr lang="en-US" altLang="ko-KR" sz="1200" b="1" dirty="0">
                <a:solidFill>
                  <a:prstClr val="black"/>
                </a:solidFill>
              </a:rPr>
              <a:t>});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4142" y="4534931"/>
            <a:ext cx="937230" cy="2399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script</a:t>
            </a:r>
            <a:endParaRPr lang="ko-KR" altLang="en-US" sz="14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5903" y="5482850"/>
            <a:ext cx="3859408" cy="27699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prstClr val="black"/>
                </a:solidFill>
              </a:rPr>
              <a:t>&lt;</a:t>
            </a:r>
            <a:r>
              <a:rPr lang="en-US" altLang="ko-KR" sz="1200" b="1" dirty="0" err="1">
                <a:solidFill>
                  <a:prstClr val="black"/>
                </a:solidFill>
              </a:rPr>
              <a:t>form:input</a:t>
            </a:r>
            <a:r>
              <a:rPr lang="en-US" altLang="ko-KR" sz="1200" b="1" dirty="0">
                <a:solidFill>
                  <a:prstClr val="black"/>
                </a:solidFill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</a:rPr>
              <a:t>class</a:t>
            </a:r>
            <a:r>
              <a:rPr lang="en-US" altLang="ko-KR" sz="1200" b="1" dirty="0">
                <a:solidFill>
                  <a:prstClr val="black"/>
                </a:solidFill>
              </a:rPr>
              <a:t>="</a:t>
            </a:r>
            <a:r>
              <a:rPr lang="en-US" altLang="ko-KR" sz="1200" b="1" dirty="0" err="1">
                <a:solidFill>
                  <a:prstClr val="black"/>
                </a:solidFill>
              </a:rPr>
              <a:t>sch</a:t>
            </a:r>
            <a:r>
              <a:rPr lang="en-US" altLang="ko-KR" sz="1200" b="1" dirty="0">
                <a:solidFill>
                  <a:prstClr val="black"/>
                </a:solidFill>
              </a:rPr>
              <a:t>-bar </a:t>
            </a:r>
            <a:r>
              <a:rPr lang="en-US" altLang="ko-KR" sz="1200" b="1" dirty="0">
                <a:solidFill>
                  <a:srgbClr val="FF0000"/>
                </a:solidFill>
              </a:rPr>
              <a:t>search</a:t>
            </a:r>
            <a:r>
              <a:rPr lang="en-US" altLang="ko-KR" sz="1200" b="1" dirty="0">
                <a:solidFill>
                  <a:prstClr val="black"/>
                </a:solidFill>
              </a:rPr>
              <a:t>" path</a:t>
            </a:r>
            <a:r>
              <a:rPr lang="en-US" altLang="ko-KR" sz="1200" b="1" dirty="0">
                <a:solidFill>
                  <a:srgbClr val="FF0000"/>
                </a:solidFill>
              </a:rPr>
              <a:t>="name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"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5902" y="5247667"/>
            <a:ext cx="937230" cy="2399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4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0" y="5776634"/>
            <a:ext cx="2695951" cy="44975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3" y="6464416"/>
            <a:ext cx="2705478" cy="28298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0" y="6241619"/>
            <a:ext cx="2867425" cy="24751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65903" y="5761408"/>
            <a:ext cx="2869162" cy="98599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78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08081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페이징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3" y="3441454"/>
            <a:ext cx="4642040" cy="3309762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3441454"/>
            <a:ext cx="1046205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28519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" y="520388"/>
            <a:ext cx="9003957" cy="29210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4720281" y="3451751"/>
            <a:ext cx="4366054" cy="330976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16180" y="3708984"/>
            <a:ext cx="434957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데이터 건수 선언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화면에 한번에 보여줄 데이터 건수 초기값 설정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페이지 수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총건수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한번에 보여줄 데이터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총건수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페이지크기를 실수로 처리하여 나머지가 있게 한 후 반올림 처리 한다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.)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 블록을 위한 속성값 설정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초기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block size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설정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한번에 보일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block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크기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시작과 끝나는 블록을 설정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sz="1400" dirty="0" smtClean="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4141" y="3708984"/>
            <a:ext cx="4629700" cy="1754326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sch.setCount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rep.totCnt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)); 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데이터 건수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sch.getPageSize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()==0)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{</a:t>
            </a:r>
            <a:r>
              <a:rPr lang="en-US" altLang="ko-KR" sz="1200" u="sng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sch.setPageSize</a:t>
            </a:r>
            <a:r>
              <a:rPr lang="en-US" altLang="ko-KR" sz="1200" u="sng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(5); </a:t>
            </a:r>
            <a:r>
              <a:rPr lang="ko-KR" altLang="en-US" sz="1200" u="sng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한번에 보일 데이터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Sch.setPageCount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Math.ceil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sch.getCount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()/(double)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sch.getPageSize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 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페이지 수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sch.getCurPage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()==0)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{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sch.setCurPage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(1); 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현재 클릭한 페이지 초기값</a:t>
            </a:r>
            <a:endParaRPr lang="en-US" altLang="ko-KR" sz="1200" dirty="0" smtClean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sch.setStart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sch.getCurPage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()-1)*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sch.getPageSize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()+1)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sch.setEnd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sch.getCurPage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()*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sch.getPageSize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()); 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4140" y="5358792"/>
            <a:ext cx="4629701" cy="1384995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Sch.setBlocksize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(3); 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한번에 보여질 </a:t>
            </a:r>
            <a:r>
              <a:rPr lang="ko-KR" altLang="en-US" sz="1200" dirty="0" err="1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블럭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blocknum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Math.ceil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sch.getCurPage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/(double)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sch.getBlocksize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()); </a:t>
            </a:r>
            <a:r>
              <a:rPr lang="ko-KR" altLang="en-US" sz="1200" dirty="0" err="1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블럭번호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endBlock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blocknum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sch.getBlocksize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();</a:t>
            </a:r>
          </a:p>
          <a:p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sch.setEndBlock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endBlock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sch.getPageCount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sch.getPageCount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():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endBlock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); </a:t>
            </a:r>
            <a:r>
              <a:rPr lang="ko-KR" altLang="en-US" sz="1200" dirty="0" err="1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블럭끝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sch.setStartBlock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((blocknum-1)*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sch.getBlocksize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()+1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); </a:t>
            </a:r>
            <a:r>
              <a:rPr lang="ko-KR" altLang="en-US" sz="1200" dirty="0" err="1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블럭시작</a:t>
            </a:r>
            <a:endParaRPr lang="ko-KR" altLang="en-US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808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441033"/>
            <a:ext cx="9144000" cy="6416967"/>
            <a:chOff x="0" y="477795"/>
            <a:chExt cx="9144000" cy="6380205"/>
          </a:xfrm>
        </p:grpSpPr>
        <p:sp>
          <p:nvSpPr>
            <p:cNvPr id="18" name="직사각형 17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0" y="39160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61481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CEO(Admin), CTO(CEO), HR(CEO,CTO)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2" y="3026688"/>
            <a:ext cx="5251644" cy="3654200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3037798"/>
            <a:ext cx="980302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404023" y="3037798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19" y="706149"/>
            <a:ext cx="7673525" cy="21359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5404023" y="3019645"/>
            <a:ext cx="3587598" cy="366124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04023" y="3426175"/>
            <a:ext cx="3587598" cy="2558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CEO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설정 클릭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권한을 설정하는 직원이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등록되었는지 확인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CEO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 해제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등록되어 있지 않다면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insert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등록하고 직급 변경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직원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email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안내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이메일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전송 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사원번호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등록되어 있다면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권한과 직급 변경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4139" y="3301146"/>
            <a:ext cx="5494636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isMem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==0)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{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//2. PMS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확인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//3. </a:t>
            </a:r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</a:t>
            </a:r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CEO</a:t>
            </a:r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 변경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rep.updatepmsCeo2();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rep.updatepmsCeo3();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//4. </a:t>
            </a:r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새로운 </a:t>
            </a:r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CEO Member</a:t>
            </a:r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rep.updatepmsCeo4(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updateCeo</a:t>
            </a:r>
            <a:r>
              <a:rPr lang="en-US" altLang="ko-KR" sz="1200" u="sng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);</a:t>
            </a:r>
          </a:p>
          <a:p>
            <a:r>
              <a:rPr lang="en-US" altLang="ko-KR" sz="1200" u="sng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</a:t>
            </a:r>
            <a:r>
              <a:rPr lang="ko-KR" altLang="en-US" sz="1200" u="sng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</a:t>
            </a:r>
            <a:r>
              <a:rPr lang="ko-KR" altLang="en-US" sz="1200" u="sng" dirty="0" err="1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난수</a:t>
            </a:r>
            <a:r>
              <a:rPr lang="ko-KR" altLang="en-US" sz="1200" u="sng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설정</a:t>
            </a:r>
            <a:endParaRPr lang="en-US" altLang="ko-KR" sz="1200" u="sng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ranNum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makePass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("");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updateCeo.setPass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ranNum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rep.insertCeo1(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updateCeo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//5. 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메일전송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sendMail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updateCeo.getEno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(),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ranNum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else{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//3.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</a:t>
            </a:r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CEO</a:t>
            </a:r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 변경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rep.updatepmsCeo2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();rep.updatepmsCeo3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//6.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새로운 </a:t>
            </a:r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CEO </a:t>
            </a:r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 변경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rep.updatepmsCeo1(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updateCeo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rep.updatepmsCeo4(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updateCeo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22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441033"/>
            <a:ext cx="9144000" cy="6416967"/>
            <a:chOff x="0" y="477795"/>
            <a:chExt cx="9144000" cy="6380205"/>
          </a:xfrm>
        </p:grpSpPr>
        <p:sp>
          <p:nvSpPr>
            <p:cNvPr id="18" name="직사각형 17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0" y="39160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61481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PM(CEO,CTO)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2" y="3026687"/>
            <a:ext cx="5399919" cy="3724529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3037798"/>
            <a:ext cx="980302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465821" y="3037798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0" y="520388"/>
            <a:ext cx="9003957" cy="250629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5478161" y="3034925"/>
            <a:ext cx="3608173" cy="3734826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78161" y="3708984"/>
            <a:ext cx="35875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설정 클릭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권한을 설정하는 직원이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등록되었는지 확인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 해제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등록되어 있지 않다면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insert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직원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email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안내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이메일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전송 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사원번호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등록되어 있다면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권한 변경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프로젝트 정보를 받아옴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4139" y="3301146"/>
            <a:ext cx="54946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프로젝트 정보를 받아옴</a:t>
            </a:r>
            <a:endParaRPr lang="en-US" altLang="ko-KR" sz="1200" dirty="0" smtClean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&lt;update&gt;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pmstask</a:t>
            </a:r>
            <a:endParaRPr lang="en-US" altLang="ko-KR" sz="1200" u="sng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SET </a:t>
            </a:r>
            <a:r>
              <a:rPr lang="en-US" altLang="ko-KR" sz="1200" u="sng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mno</a:t>
            </a:r>
            <a:r>
              <a:rPr lang="en-US" altLang="ko-KR" sz="1200" u="sng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=#{</a:t>
            </a:r>
            <a:r>
              <a:rPr lang="en-US" altLang="ko-KR" sz="1200" u="sng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eno</a:t>
            </a:r>
            <a:r>
              <a:rPr lang="en-US" altLang="ko-KR" sz="1200" u="sng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WHERE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(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p.mno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from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pmsproject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p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where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p.pno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=#{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})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&lt;/update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</a:p>
          <a:p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update&gt;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pmsproject</a:t>
            </a:r>
            <a:endParaRPr lang="en-US" altLang="ko-KR" sz="1200" u="sng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SET </a:t>
            </a:r>
            <a:r>
              <a:rPr lang="en-US" altLang="ko-KR" sz="1200" u="sng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mno</a:t>
            </a:r>
            <a:r>
              <a:rPr lang="en-US" altLang="ko-KR" sz="1200" u="sng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=#{</a:t>
            </a:r>
            <a:r>
              <a:rPr lang="en-US" altLang="ko-KR" sz="1200" u="sng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eno</a:t>
            </a:r>
            <a:r>
              <a:rPr lang="en-US" altLang="ko-KR" sz="1200" u="sng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WHERE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=#{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&lt;/update&gt;</a:t>
            </a:r>
            <a:endParaRPr lang="ko-KR" altLang="en-US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071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0585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팀원추가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3" y="2706315"/>
            <a:ext cx="5881816" cy="4044901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5903" y="2714553"/>
            <a:ext cx="955589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47719" y="2722791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4" y="520388"/>
            <a:ext cx="9012194" cy="217768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5947719" y="2706315"/>
            <a:ext cx="3138616" cy="4063436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47719" y="3015343"/>
            <a:ext cx="31303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등록되어 있거나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등록안된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직원 중에서 권한이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구분없음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이거나 프로젝트번호가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null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 사원을 불러온다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원하는 직원을 선택하고 추가 버튼 클릭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 여부를 확인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등록되어 있지 않다면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등록되어 있다면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설정하는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동일한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PNO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부여</a:t>
            </a:r>
            <a:endParaRPr lang="ko-KR" altLang="en-US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5905" y="2973845"/>
            <a:ext cx="5873577" cy="249299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*FROM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</a:t>
            </a:r>
            <a:r>
              <a:rPr lang="en-US" altLang="ko-KR" sz="1200" u="sng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pmlist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.* FROM (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* 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FROM (</a:t>
            </a:r>
            <a:b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PMS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등록된 사원 리스트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a.name,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a.GRADE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a.DEPT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a.EMAIL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a.PHONE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c.CNAME,b.pno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FROM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pmsemp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a,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pmsmember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b,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pmscodes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c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b.mno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and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b.mdiv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c.cno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AND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c.cno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=9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AND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b.pno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is NULL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UNION ALL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PMS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안된 사원 리스트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a.name,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a.GRADE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a.DEPT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a.EMAIL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a.PHONE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c.CNAME,b.pno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from (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pmsemp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 left outer join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pmsMember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b on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a.eno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b.mno</a:t>
            </a:r>
            <a:r>
              <a:rPr lang="en-US" altLang="ko-KR" sz="1200" u="sng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pmscodes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c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b.mno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is NULL AND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c.cno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=9) 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ORDER BY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u="sng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ASC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en-US" altLang="ko-KR" sz="1200" u="sng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pmlist</a:t>
            </a:r>
            <a:endParaRPr lang="en-US" altLang="ko-KR" sz="1200" u="sng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194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518881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팀원삭제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3" y="3441454"/>
            <a:ext cx="4642040" cy="3309762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3441454"/>
            <a:ext cx="955589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28519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4" y="520388"/>
            <a:ext cx="9012194" cy="29210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4720281" y="3451751"/>
            <a:ext cx="4366054" cy="330976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28519" y="3708984"/>
            <a:ext cx="4357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프로젝트번호와 동일한 팀원을 리스트로 불러옴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삭제 할 팀원을 선택 후 삭제 버튼 클릭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팀원의 프로젝트 번호가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null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변경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팀원의 권한이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구분없음으로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변경</a:t>
            </a:r>
            <a:endParaRPr lang="ko-KR" altLang="en-US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5944" y="370898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&lt;!-- </a:t>
            </a:r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팀원삭제  </a:t>
            </a:r>
            <a:r>
              <a:rPr lang="en-US" altLang="ko-KR" sz="1200" u="sng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pno</a:t>
            </a:r>
            <a:r>
              <a:rPr lang="en-US" altLang="ko-KR" sz="1200" u="sng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==&gt;null</a:t>
            </a:r>
            <a:r>
              <a:rPr lang="ko-KR" altLang="en-US" sz="1200" u="sng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변경 </a:t>
            </a:r>
            <a:r>
              <a:rPr lang="en-US" altLang="ko-KR" sz="1200" u="sng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--&gt;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update&gt;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pmsmember</a:t>
            </a:r>
            <a:endParaRPr lang="en-US" altLang="ko-KR" sz="1200" u="sng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SET </a:t>
            </a:r>
            <a:r>
              <a:rPr lang="en-US" altLang="ko-KR" sz="1200" u="sng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pno</a:t>
            </a:r>
            <a:r>
              <a:rPr lang="en-US" altLang="ko-KR" sz="1200" u="sng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=null, mdiv=9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WHERE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=#{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&lt;/update&gt;</a:t>
            </a:r>
            <a:endParaRPr lang="ko-KR" altLang="en-US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4141" y="4872876"/>
            <a:ext cx="1219200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2974" y="5176843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로그인한 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프로젝트번호와 동일한 팀원 리스트 불러옴</a:t>
            </a:r>
            <a:endParaRPr lang="en-US" altLang="ko-KR" sz="1200" dirty="0" smtClean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PmsMember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pmsm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PmsMember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session.getAttribute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infor_M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");</a:t>
            </a:r>
          </a:p>
          <a:p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sch.setPno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pmsm.getPno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());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916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인사 사원등록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3" y="3441454"/>
            <a:ext cx="4642040" cy="3309762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3441454"/>
            <a:ext cx="119448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28519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0" y="520388"/>
            <a:ext cx="9003957" cy="29210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4720281" y="3451751"/>
            <a:ext cx="4366054" cy="330976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07943" y="3719281"/>
            <a:ext cx="3097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사원정보 입력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버튼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입력한 사원정보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저장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0041" y="368838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&lt;!-- </a:t>
            </a:r>
            <a:r>
              <a:rPr lang="ko-KR" altLang="en-US" sz="1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사원등록 </a:t>
            </a:r>
            <a:r>
              <a:rPr lang="en-US" altLang="ko-KR" sz="1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--&gt;</a:t>
            </a:r>
          </a:p>
          <a:p>
            <a:r>
              <a:rPr lang="en-US" altLang="ko-KR" sz="1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&lt;insert </a:t>
            </a:r>
            <a:r>
              <a:rPr lang="en-US" altLang="ko-KR" sz="12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  <a:endParaRPr lang="en-US" altLang="ko-KR" sz="12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insert into </a:t>
            </a:r>
            <a:r>
              <a:rPr lang="en-US" altLang="ko-KR" sz="1200" u="sng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pmsemp</a:t>
            </a:r>
            <a:r>
              <a:rPr lang="en-US" altLang="ko-KR" sz="1200" u="sng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values(</a:t>
            </a:r>
            <a:r>
              <a:rPr lang="en-US" altLang="ko-KR" sz="1200" u="sng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pmsemp_seq.nextval</a:t>
            </a:r>
            <a:r>
              <a:rPr lang="en-US" altLang="ko-KR" sz="1200" u="sng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,#{name},#{</a:t>
            </a:r>
            <a:r>
              <a:rPr lang="en-US" altLang="ko-KR" sz="1200" u="sng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dept</a:t>
            </a:r>
            <a:r>
              <a:rPr lang="en-US" altLang="ko-KR" sz="1200" u="sng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},</a:t>
            </a:r>
          </a:p>
          <a:p>
            <a:r>
              <a:rPr lang="en-US" altLang="ko-KR" sz="12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#{grade},#{phone},#{email})</a:t>
            </a:r>
          </a:p>
          <a:p>
            <a:r>
              <a:rPr lang="en-US" altLang="ko-KR" sz="12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&lt;/insert&gt;</a:t>
            </a:r>
            <a:endParaRPr lang="ko-KR" altLang="en-US" sz="12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921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인사 수정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2" y="2479590"/>
            <a:ext cx="5741773" cy="4271626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2487828"/>
            <a:ext cx="1013254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15911" y="251285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" y="520388"/>
            <a:ext cx="9003957" cy="195920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5807675" y="2487828"/>
            <a:ext cx="3278660" cy="4281923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474" y="552047"/>
            <a:ext cx="1019317" cy="11664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555888"/>
            <a:ext cx="1114581" cy="19237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815911" y="2780380"/>
            <a:ext cx="3262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 또는 직책 선택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버튼 클릭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직원의 사원번호로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수정 처리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부서와 직급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box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등록된 데이터 리스트로 불러옴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5905" y="2748017"/>
            <a:ext cx="5733533" cy="323165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&lt;!-– 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직급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 수정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&lt;update&gt;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pmsemp</a:t>
            </a:r>
            <a:endParaRPr lang="en-US" altLang="ko-KR" sz="1200" u="sng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SET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dept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=#{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dept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}, grade =#{grade}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WHERE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=#{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&lt;!-- </a:t>
            </a:r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직급 리스트 </a:t>
            </a:r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select&gt;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DISTINCT grade 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from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pmsemp</a:t>
            </a:r>
            <a:endParaRPr lang="en-US" altLang="ko-KR" sz="1200" u="sng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order by grade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asc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&lt;!-- </a:t>
            </a:r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 리스트 </a:t>
            </a:r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select&gt;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DISTINCT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dept</a:t>
            </a:r>
            <a:endParaRPr lang="en-US" altLang="ko-KR" sz="1200" u="sng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from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pmsemp</a:t>
            </a:r>
            <a:endParaRPr lang="en-US" altLang="ko-KR" sz="1200" u="sng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WHERE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dept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IS NOT null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order by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dept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ASC</a:t>
            </a:r>
          </a:p>
          <a:p>
            <a:endParaRPr lang="ko-KR" altLang="en-US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82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인사 퇴사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2" y="2479590"/>
            <a:ext cx="5741773" cy="4271626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2487828"/>
            <a:ext cx="1013254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15911" y="251285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" y="520388"/>
            <a:ext cx="9003957" cy="195920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5807675" y="2487828"/>
            <a:ext cx="3278660" cy="4281923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5905" y="2748017"/>
            <a:ext cx="2397209" cy="267765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&lt;!-- </a:t>
            </a:r>
            <a:r>
              <a:rPr lang="ko-KR" altLang="en-US" sz="1200" dirty="0">
                <a:solidFill>
                  <a:srgbClr val="FF0000"/>
                </a:solidFill>
              </a:rPr>
              <a:t>퇴사처리 </a:t>
            </a:r>
            <a:r>
              <a:rPr lang="en-US" altLang="ko-KR" sz="1200" dirty="0">
                <a:solidFill>
                  <a:srgbClr val="FF0000"/>
                </a:solidFill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&lt;!-- </a:t>
            </a:r>
            <a:r>
              <a:rPr lang="en-US" altLang="ko-KR" sz="1200" u="sng" dirty="0" err="1">
                <a:solidFill>
                  <a:srgbClr val="FF0000"/>
                </a:solidFill>
              </a:rPr>
              <a:t>pms</a:t>
            </a:r>
            <a:r>
              <a:rPr lang="ko-KR" altLang="en-US" sz="1200" u="sng" dirty="0">
                <a:solidFill>
                  <a:srgbClr val="FF0000"/>
                </a:solidFill>
              </a:rPr>
              <a:t>등록된 직원 </a:t>
            </a:r>
            <a:r>
              <a:rPr lang="en-US" altLang="ko-KR" sz="1200" u="sng" dirty="0">
                <a:solidFill>
                  <a:srgbClr val="FF0000"/>
                </a:solidFill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</a:rPr>
              <a:t>update&gt;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UPDATE </a:t>
            </a:r>
            <a:r>
              <a:rPr lang="en-US" altLang="ko-KR" sz="1200" u="sng" dirty="0" err="1">
                <a:solidFill>
                  <a:prstClr val="black"/>
                </a:solidFill>
              </a:rPr>
              <a:t>pmsemp</a:t>
            </a:r>
            <a:endParaRPr lang="en-US" altLang="ko-KR" sz="1200" u="sng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SET grade = '</a:t>
            </a:r>
            <a:r>
              <a:rPr lang="ko-KR" altLang="en-US" sz="1200" dirty="0">
                <a:solidFill>
                  <a:prstClr val="black"/>
                </a:solidFill>
              </a:rPr>
              <a:t>퇴사</a:t>
            </a:r>
            <a:r>
              <a:rPr lang="en-US" altLang="ko-KR" sz="1200" dirty="0">
                <a:solidFill>
                  <a:prstClr val="black"/>
                </a:solidFill>
              </a:rPr>
              <a:t>', </a:t>
            </a:r>
            <a:r>
              <a:rPr lang="en-US" altLang="ko-KR" sz="1200" u="sng" dirty="0" err="1">
                <a:solidFill>
                  <a:prstClr val="black"/>
                </a:solidFill>
              </a:rPr>
              <a:t>dept</a:t>
            </a:r>
            <a:r>
              <a:rPr lang="en-US" altLang="ko-KR" sz="1200" u="sng" dirty="0">
                <a:solidFill>
                  <a:prstClr val="black"/>
                </a:solidFill>
              </a:rPr>
              <a:t> = null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WHERE </a:t>
            </a:r>
            <a:r>
              <a:rPr lang="en-US" altLang="ko-KR" sz="1200" u="sng" dirty="0" err="1">
                <a:solidFill>
                  <a:prstClr val="black"/>
                </a:solidFill>
              </a:rPr>
              <a:t>eno</a:t>
            </a:r>
            <a:r>
              <a:rPr lang="en-US" altLang="ko-KR" sz="1200" u="sng" dirty="0">
                <a:solidFill>
                  <a:prstClr val="black"/>
                </a:solidFill>
              </a:rPr>
              <a:t> =#{</a:t>
            </a:r>
            <a:r>
              <a:rPr lang="en-US" altLang="ko-KR" sz="1200" u="sng" dirty="0" err="1">
                <a:solidFill>
                  <a:prstClr val="black"/>
                </a:solidFill>
              </a:rPr>
              <a:t>eno</a:t>
            </a:r>
            <a:r>
              <a:rPr lang="en-US" altLang="ko-KR" sz="1200" u="sng" dirty="0">
                <a:solidFill>
                  <a:prstClr val="black"/>
                </a:solidFill>
              </a:rPr>
              <a:t>}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&lt;update&gt;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UPDATE </a:t>
            </a:r>
            <a:r>
              <a:rPr lang="en-US" altLang="ko-KR" sz="1200" u="sng" dirty="0" err="1">
                <a:solidFill>
                  <a:prstClr val="black"/>
                </a:solidFill>
              </a:rPr>
              <a:t>pmsmember</a:t>
            </a:r>
            <a:endParaRPr lang="en-US" altLang="ko-KR" sz="1200" u="sng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SET </a:t>
            </a:r>
            <a:r>
              <a:rPr lang="en-US" altLang="ko-KR" sz="1200" u="sng" dirty="0">
                <a:solidFill>
                  <a:prstClr val="black"/>
                </a:solidFill>
              </a:rPr>
              <a:t>mdiv = 8 , </a:t>
            </a:r>
            <a:r>
              <a:rPr lang="en-US" altLang="ko-KR" sz="1200" u="sng" dirty="0" err="1">
                <a:solidFill>
                  <a:prstClr val="black"/>
                </a:solidFill>
              </a:rPr>
              <a:t>pno</a:t>
            </a:r>
            <a:r>
              <a:rPr lang="en-US" altLang="ko-KR" sz="1200" u="sng" dirty="0">
                <a:solidFill>
                  <a:prstClr val="black"/>
                </a:solidFill>
              </a:rPr>
              <a:t> = null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WHERE </a:t>
            </a:r>
            <a:r>
              <a:rPr lang="en-US" altLang="ko-KR" sz="1200" u="sng" dirty="0" err="1">
                <a:solidFill>
                  <a:prstClr val="black"/>
                </a:solidFill>
              </a:rPr>
              <a:t>mno</a:t>
            </a:r>
            <a:r>
              <a:rPr lang="en-US" altLang="ko-KR" sz="1200" u="sng" dirty="0">
                <a:solidFill>
                  <a:prstClr val="black"/>
                </a:solidFill>
              </a:rPr>
              <a:t> =#{</a:t>
            </a:r>
            <a:r>
              <a:rPr lang="en-US" altLang="ko-KR" sz="1200" u="sng" dirty="0" err="1">
                <a:solidFill>
                  <a:prstClr val="black"/>
                </a:solidFill>
              </a:rPr>
              <a:t>eno</a:t>
            </a:r>
            <a:r>
              <a:rPr lang="en-US" altLang="ko-KR" sz="1200" u="sng" dirty="0">
                <a:solidFill>
                  <a:prstClr val="black"/>
                </a:solidFill>
              </a:rPr>
              <a:t>}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&lt;!-- </a:t>
            </a:r>
            <a:r>
              <a:rPr lang="en-US" altLang="ko-KR" sz="1200" u="sng" dirty="0" err="1">
                <a:solidFill>
                  <a:srgbClr val="FF0000"/>
                </a:solidFill>
              </a:rPr>
              <a:t>pms</a:t>
            </a:r>
            <a:r>
              <a:rPr lang="ko-KR" altLang="en-US" sz="1200" u="sng" dirty="0">
                <a:solidFill>
                  <a:srgbClr val="FF0000"/>
                </a:solidFill>
              </a:rPr>
              <a:t>등록 안된 직원 </a:t>
            </a:r>
            <a:r>
              <a:rPr lang="en-US" altLang="ko-KR" sz="1200" u="sng" dirty="0">
                <a:solidFill>
                  <a:srgbClr val="FF0000"/>
                </a:solidFill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</a:rPr>
              <a:t>delete&gt;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delete from </a:t>
            </a:r>
            <a:r>
              <a:rPr lang="en-US" altLang="ko-KR" sz="1200" u="sng" dirty="0" err="1">
                <a:solidFill>
                  <a:prstClr val="black"/>
                </a:solidFill>
              </a:rPr>
              <a:t>pmsemp</a:t>
            </a:r>
            <a:endParaRPr lang="en-US" altLang="ko-KR" sz="1200" u="sng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WHERE </a:t>
            </a:r>
            <a:r>
              <a:rPr lang="en-US" altLang="ko-KR" sz="1200" u="sng" dirty="0" err="1">
                <a:solidFill>
                  <a:prstClr val="black"/>
                </a:solidFill>
              </a:rPr>
              <a:t>eno</a:t>
            </a:r>
            <a:r>
              <a:rPr lang="en-US" altLang="ko-KR" sz="1200" u="sng" dirty="0">
                <a:solidFill>
                  <a:prstClr val="black"/>
                </a:solidFill>
              </a:rPr>
              <a:t> =#{</a:t>
            </a:r>
            <a:r>
              <a:rPr lang="en-US" altLang="ko-KR" sz="1200" u="sng" dirty="0" err="1">
                <a:solidFill>
                  <a:prstClr val="black"/>
                </a:solidFill>
              </a:rPr>
              <a:t>eno</a:t>
            </a:r>
            <a:r>
              <a:rPr lang="en-US" altLang="ko-KR" sz="1200" u="sng" dirty="0" smtClean="0">
                <a:solidFill>
                  <a:prstClr val="black"/>
                </a:solidFill>
              </a:rPr>
              <a:t>}</a:t>
            </a:r>
            <a:endParaRPr lang="en-US" altLang="ko-KR" sz="1200" u="sng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15911" y="2780380"/>
            <a:ext cx="32621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퇴사 버튼 클릭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직원이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등록되어 있는지 확인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등록이 안되어 있다면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delete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데이터를 삭제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등록되어 있다면 해당 직원의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업무 정보를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남기기위해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직급을 퇴사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부서를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null,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권한을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퇴사자로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변경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번호르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null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변경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467230" y="2752238"/>
            <a:ext cx="3225113" cy="212365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// </a:t>
            </a:r>
            <a:r>
              <a:rPr lang="ko-KR" altLang="en-US" sz="1200" dirty="0">
                <a:solidFill>
                  <a:srgbClr val="FF0000"/>
                </a:solidFill>
              </a:rPr>
              <a:t>퇴사 처리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public void </a:t>
            </a:r>
            <a:r>
              <a:rPr lang="en-US" altLang="ko-KR" sz="1200" dirty="0" err="1">
                <a:solidFill>
                  <a:prstClr val="black"/>
                </a:solidFill>
              </a:rPr>
              <a:t>deleteG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pmsemp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deleteG</a:t>
            </a:r>
            <a:r>
              <a:rPr lang="en-US" altLang="ko-KR" sz="1200" dirty="0">
                <a:solidFill>
                  <a:prstClr val="black"/>
                </a:solidFill>
              </a:rPr>
              <a:t>) {</a:t>
            </a:r>
          </a:p>
          <a:p>
            <a:r>
              <a:rPr lang="en-US" altLang="ko-KR" sz="1200" dirty="0" err="1">
                <a:solidFill>
                  <a:prstClr val="black"/>
                </a:solidFill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isMem</a:t>
            </a:r>
            <a:r>
              <a:rPr lang="en-US" altLang="ko-KR" sz="1200" dirty="0">
                <a:solidFill>
                  <a:prstClr val="black"/>
                </a:solidFill>
              </a:rPr>
              <a:t> = </a:t>
            </a:r>
            <a:r>
              <a:rPr lang="en-US" altLang="ko-KR" sz="1200" u="sng" dirty="0" err="1">
                <a:solidFill>
                  <a:prstClr val="black"/>
                </a:solidFill>
              </a:rPr>
              <a:t>rep.memCheck</a:t>
            </a:r>
            <a:r>
              <a:rPr lang="en-US" altLang="ko-KR" sz="1200" u="sng" dirty="0">
                <a:solidFill>
                  <a:prstClr val="black"/>
                </a:solidFill>
              </a:rPr>
              <a:t>(</a:t>
            </a:r>
            <a:r>
              <a:rPr lang="en-US" altLang="ko-KR" sz="1200" u="sng" dirty="0" err="1">
                <a:solidFill>
                  <a:prstClr val="black"/>
                </a:solidFill>
              </a:rPr>
              <a:t>deleteG</a:t>
            </a:r>
            <a:r>
              <a:rPr lang="en-US" altLang="ko-KR" sz="1200" u="sng" dirty="0" smtClean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u="sng" dirty="0" smtClean="0">
                <a:solidFill>
                  <a:srgbClr val="FF0000"/>
                </a:solidFill>
              </a:rPr>
              <a:t>// PMS</a:t>
            </a:r>
            <a:r>
              <a:rPr lang="ko-KR" altLang="en-US" sz="1200" u="sng" dirty="0" smtClean="0">
                <a:solidFill>
                  <a:srgbClr val="FF0000"/>
                </a:solidFill>
              </a:rPr>
              <a:t>등록 확인</a:t>
            </a:r>
            <a:endParaRPr lang="en-US" altLang="ko-KR" sz="1200" u="sng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if(</a:t>
            </a:r>
            <a:r>
              <a:rPr lang="en-US" altLang="ko-KR" sz="1200" dirty="0" err="1">
                <a:solidFill>
                  <a:prstClr val="black"/>
                </a:solidFill>
              </a:rPr>
              <a:t>isMem</a:t>
            </a:r>
            <a:r>
              <a:rPr lang="en-US" altLang="ko-KR" sz="1200" dirty="0">
                <a:solidFill>
                  <a:prstClr val="black"/>
                </a:solidFill>
              </a:rPr>
              <a:t>==0) </a:t>
            </a:r>
            <a:r>
              <a:rPr lang="en-US" altLang="ko-KR" sz="1200" dirty="0" smtClean="0">
                <a:solidFill>
                  <a:prstClr val="black"/>
                </a:solidFill>
              </a:rPr>
              <a:t>{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// PMS</a:t>
            </a:r>
            <a:r>
              <a:rPr lang="ko-KR" altLang="en-US" sz="1200" dirty="0" smtClean="0">
                <a:solidFill>
                  <a:srgbClr val="FF0000"/>
                </a:solidFill>
              </a:rPr>
              <a:t>등록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안된직원</a:t>
            </a:r>
            <a:r>
              <a:rPr lang="ko-KR" altLang="en-US" sz="1200" dirty="0" smtClean="0">
                <a:solidFill>
                  <a:srgbClr val="FF0000"/>
                </a:solidFill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</a:rPr>
              <a:t>delete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rep.delGrade3(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deleteG</a:t>
            </a:r>
            <a:r>
              <a:rPr lang="en-US" altLang="ko-KR" sz="1200" dirty="0" smtClean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} </a:t>
            </a:r>
            <a:r>
              <a:rPr lang="en-US" altLang="ko-KR" sz="1200" dirty="0">
                <a:solidFill>
                  <a:prstClr val="black"/>
                </a:solidFill>
              </a:rPr>
              <a:t>else </a:t>
            </a:r>
            <a:r>
              <a:rPr lang="en-US" altLang="ko-KR" sz="1200" dirty="0" smtClean="0">
                <a:solidFill>
                  <a:prstClr val="black"/>
                </a:solidFill>
              </a:rPr>
              <a:t>{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// PMS</a:t>
            </a:r>
            <a:r>
              <a:rPr lang="ko-KR" altLang="en-US" sz="1200" dirty="0" smtClean="0">
                <a:solidFill>
                  <a:srgbClr val="FF0000"/>
                </a:solidFill>
              </a:rPr>
              <a:t>등록된 직원 </a:t>
            </a:r>
            <a:r>
              <a:rPr lang="en-US" altLang="ko-KR" sz="1200" dirty="0" smtClean="0">
                <a:solidFill>
                  <a:srgbClr val="FF0000"/>
                </a:solidFill>
              </a:rPr>
              <a:t>update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rep.delGrade1(</a:t>
            </a:r>
            <a:r>
              <a:rPr lang="en-US" altLang="ko-KR" sz="1200" dirty="0" err="1">
                <a:solidFill>
                  <a:prstClr val="black"/>
                </a:solidFill>
              </a:rPr>
              <a:t>deleteG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rep.delGrade2(</a:t>
            </a:r>
            <a:r>
              <a:rPr lang="en-US" altLang="ko-KR" sz="1200" dirty="0" err="1">
                <a:solidFill>
                  <a:prstClr val="black"/>
                </a:solidFill>
              </a:rPr>
              <a:t>deleteG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  <a:endParaRPr lang="en-US" altLang="ko-KR" sz="1200" u="sng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467231" y="2487828"/>
            <a:ext cx="1013254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4139" y="2487828"/>
            <a:ext cx="2384853" cy="293784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458992" y="2487829"/>
            <a:ext cx="3233351" cy="23880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84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91317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유재인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118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814360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MyBatis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1298" y="1332360"/>
            <a:ext cx="8538518" cy="10307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자바 </a:t>
            </a:r>
            <a:r>
              <a:rPr lang="ko-KR" altLang="en-US" sz="14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퍼시스턴스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프레임워크의 하나 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xml 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서술자나 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annotation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사용</a:t>
            </a:r>
            <a:endParaRPr lang="en-US" altLang="ko-KR" sz="14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복잡한 쿼리나 </a:t>
            </a:r>
            <a:r>
              <a:rPr lang="ko-KR" altLang="en-US" sz="14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다이나믹한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쿼리에 강하며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프로그램 코드와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SQL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쿼리의 분리로 코드의 간결성 및 유지보수성이 향상된다는 장점이 있음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2853418"/>
            <a:ext cx="7810500" cy="33718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Spring MVC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62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웹 화면</a:t>
              </a:r>
              <a:r>
                <a:rPr lang="en-US" altLang="ko-KR" dirty="0" smtClean="0">
                  <a:solidFill>
                    <a:srgbClr val="EEECE1">
                      <a:lumMod val="50000"/>
                    </a:srgbClr>
                  </a:solidFill>
                </a:rPr>
                <a:t>/</a:t>
              </a:r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핵심코드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CEO / CTO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3" t="9459" b="4777"/>
          <a:stretch/>
        </p:blipFill>
        <p:spPr>
          <a:xfrm>
            <a:off x="177800" y="1320800"/>
            <a:ext cx="8703400" cy="463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1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CEO / CTO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953954"/>
            <a:ext cx="9020432" cy="1190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91" y="3920741"/>
            <a:ext cx="38481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68" y="5094591"/>
            <a:ext cx="29241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15331" y="3441454"/>
            <a:ext cx="4600850" cy="32393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31" y="3454517"/>
            <a:ext cx="1334646" cy="2544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6185" y="3441454"/>
            <a:ext cx="4221909" cy="32393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961718" y="3879213"/>
            <a:ext cx="3870841" cy="1173719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최상위 업무들 기준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기한 내 완료 못한 업무가 있는 경우 빨간색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진행률이 예상 진행률보다 낮은 경우 주황색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 이외의 경우 초록색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401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CEO / CTO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5331" y="3441454"/>
            <a:ext cx="4600850" cy="32393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31" y="3454517"/>
            <a:ext cx="1334646" cy="2544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6185" y="3441454"/>
            <a:ext cx="4221909" cy="32393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7" y="890890"/>
            <a:ext cx="9020432" cy="691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76" y="3906388"/>
            <a:ext cx="4345360" cy="2309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4981422" y="3875751"/>
            <a:ext cx="3870841" cy="1727717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로그인시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infor_M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세션이 생성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infor_M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 중 프로젝트 번호 항목 존재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CEO/CTO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경우 맡은 프로젝트가 없음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클릭시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Ctrl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단에서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infor_M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해당프로젝트 번호를 입력 후 세션 변경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Ctrl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단에서 해당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Ctrl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forward</a:t>
            </a:r>
          </a:p>
        </p:txBody>
      </p:sp>
    </p:spTree>
    <p:extLst>
      <p:ext uri="{BB962C8B-B14F-4D97-AF65-F5344CB8AC3E}">
        <p14:creationId xmlns:p14="http://schemas.microsoft.com/office/powerpoint/2010/main" val="246928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CEO / CTO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5331" y="3441454"/>
            <a:ext cx="4600850" cy="32393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31" y="3454517"/>
            <a:ext cx="1334646" cy="2544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6185" y="3441454"/>
            <a:ext cx="4221909" cy="32393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7" y="520390"/>
            <a:ext cx="9020431" cy="2224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091323"/>
            <a:ext cx="42672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4961718" y="3817538"/>
            <a:ext cx="3870841" cy="1200329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총업무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내 총 업무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완료업무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결재완료된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업무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진행중업무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진행률이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아닌 업무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기한초과업무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결재일이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완료일보다 늦은 업무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406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웹 화면</a:t>
              </a:r>
              <a:r>
                <a:rPr lang="en-US" altLang="ko-KR" dirty="0" smtClean="0">
                  <a:solidFill>
                    <a:srgbClr val="EEECE1">
                      <a:lumMod val="50000"/>
                    </a:srgbClr>
                  </a:solidFill>
                </a:rPr>
                <a:t>/</a:t>
              </a:r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핵심코드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PM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4" b="3794"/>
          <a:stretch/>
        </p:blipFill>
        <p:spPr bwMode="auto">
          <a:xfrm>
            <a:off x="241200" y="1332411"/>
            <a:ext cx="8640000" cy="4672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174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PM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5331" y="3441454"/>
            <a:ext cx="4600850" cy="32393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31" y="3454517"/>
            <a:ext cx="1334646" cy="2544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6185" y="3441454"/>
            <a:ext cx="4221909" cy="32393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961718" y="3970121"/>
            <a:ext cx="3870841" cy="1200329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팀원의 전체 업무에 대하여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기한 내 완료 못한 업무가 있는 경우 빨간색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진행률이 예상 진행률보다 낮은 경우 주황색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 이외의 경우 초록색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520388"/>
            <a:ext cx="9020432" cy="267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73" y="3970121"/>
            <a:ext cx="4358166" cy="1270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965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782085" y="575271"/>
            <a:ext cx="4226009" cy="43326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2085" y="575271"/>
            <a:ext cx="741405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2085" y="5023119"/>
            <a:ext cx="4221909" cy="16594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2085" y="5023119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524000" y="3048000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97" y="842801"/>
            <a:ext cx="3381375" cy="528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PM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961718" y="5437334"/>
            <a:ext cx="3870841" cy="1200329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프로젝트에 해당하는 게시판 연결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최근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게시글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개씩 표시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게시판 이름 클릭 시 리스트로 이동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글 선택 시 상세화면으로 이동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421" y="887071"/>
            <a:ext cx="4050474" cy="3734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197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웹 화면</a:t>
              </a:r>
              <a:r>
                <a:rPr lang="en-US" altLang="ko-KR" dirty="0" smtClean="0">
                  <a:solidFill>
                    <a:srgbClr val="EEECE1">
                      <a:lumMod val="50000"/>
                    </a:srgbClr>
                  </a:solidFill>
                </a:rPr>
                <a:t>/</a:t>
              </a:r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핵심코드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12" b="3957"/>
          <a:stretch/>
        </p:blipFill>
        <p:spPr bwMode="auto">
          <a:xfrm>
            <a:off x="241200" y="1345223"/>
            <a:ext cx="8640000" cy="4651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201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5331" y="3441454"/>
            <a:ext cx="4600850" cy="32393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31" y="3454517"/>
            <a:ext cx="1334646" cy="2544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6185" y="3441454"/>
            <a:ext cx="4221909" cy="32393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961718" y="3970121"/>
            <a:ext cx="3870841" cy="1200329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팀원의 개별 업무에 대하여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기한 내 완료 못한 업무가 있는 경우 빨간색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진행률이 예상 진행률보다 낮은 경우 주황색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 이외의 경우 초록색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520388"/>
            <a:ext cx="9020431" cy="2679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06" y="4064611"/>
            <a:ext cx="4492876" cy="1483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571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BC1">
            <a:alpha val="8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721501" y="2786332"/>
            <a:ext cx="3820145" cy="1337094"/>
          </a:xfrm>
          <a:prstGeom prst="rect">
            <a:avLst/>
          </a:prstGeom>
          <a:solidFill>
            <a:srgbClr val="94C3BB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346385" y="2950565"/>
            <a:ext cx="4570377" cy="1107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4800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en-US" altLang="ko-KR" sz="4800" dirty="0">
              <a:solidFill>
                <a:prstClr val="black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rgbClr val="70AD47">
                    <a:lumMod val="50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 </a:t>
            </a:r>
            <a:endParaRPr lang="ko-KR" altLang="en-US" dirty="0">
              <a:solidFill>
                <a:srgbClr val="70AD47">
                  <a:lumMod val="50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516" y="1850433"/>
            <a:ext cx="2508114" cy="93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43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090163"/>
            <a:ext cx="9144000" cy="779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     C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ONTENTS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33577" y="1994618"/>
            <a:ext cx="49003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001. </a:t>
            </a:r>
            <a:r>
              <a:rPr lang="en-US" altLang="ko-KR" dirty="0" smtClean="0">
                <a:solidFill>
                  <a:prstClr val="black"/>
                </a:solidFill>
                <a:latin typeface="Bahnschrift Light SemiCondensed" panose="020B0502040204020203" pitchFamily="34" charset="0"/>
              </a:rPr>
              <a:t>Topic Selection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002.  </a:t>
            </a:r>
            <a:r>
              <a:rPr lang="en-US" altLang="ko-KR" dirty="0">
                <a:solidFill>
                  <a:prstClr val="black"/>
                </a:solidFill>
                <a:latin typeface="Bahnschrift Light SemiCondensed" panose="020B0502040204020203" pitchFamily="34" charset="0"/>
                <a:ea typeface="타이포_스톰 B" panose="02020503020101020101" pitchFamily="18" charset="-127"/>
              </a:rPr>
              <a:t>Requirements Documentation</a:t>
            </a:r>
            <a:endParaRPr lang="en-US" altLang="ko-KR" dirty="0">
              <a:solidFill>
                <a:prstClr val="black"/>
              </a:solidFill>
              <a:latin typeface="Bahnschrift Light SemiCondensed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003.  </a:t>
            </a:r>
            <a:r>
              <a:rPr lang="en-US" altLang="ko-KR" dirty="0" smtClean="0">
                <a:solidFill>
                  <a:prstClr val="black"/>
                </a:solidFill>
                <a:latin typeface="Bahnschrift Light SemiCondensed" panose="020B0502040204020203" pitchFamily="34" charset="0"/>
                <a:ea typeface="타이포_스톰 B" panose="02020503020101020101" pitchFamily="18" charset="-127"/>
              </a:rPr>
              <a:t>Development Environment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004.  </a:t>
            </a:r>
            <a:r>
              <a:rPr lang="en-US" altLang="ko-KR" dirty="0" smtClean="0">
                <a:solidFill>
                  <a:prstClr val="black"/>
                </a:solidFill>
                <a:latin typeface="Bahnschrift Light SemiCondensed" panose="020B0502040204020203" pitchFamily="34" charset="0"/>
                <a:ea typeface="타이포_스톰 B" panose="02020503020101020101" pitchFamily="18" charset="-127"/>
              </a:rPr>
              <a:t>Function Flow</a:t>
            </a:r>
            <a:endParaRPr lang="en-US" altLang="ko-KR" dirty="0">
              <a:solidFill>
                <a:prstClr val="black"/>
              </a:solidFill>
              <a:latin typeface="Bahnschrift Light SemiCondensed" panose="020B0502040204020203" pitchFamily="34" charset="0"/>
              <a:ea typeface="타이포_스톰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005.  </a:t>
            </a:r>
            <a:r>
              <a:rPr lang="en-US" altLang="ko-KR" dirty="0" smtClean="0">
                <a:solidFill>
                  <a:prstClr val="black"/>
                </a:solidFill>
                <a:latin typeface="Bahnschrift Light SemiCondensed" panose="020B0502040204020203" pitchFamily="34" charset="0"/>
                <a:ea typeface="타이포_스톰 B" panose="02020503020101020101" pitchFamily="18" charset="-127"/>
              </a:rPr>
              <a:t>DB Construction</a:t>
            </a:r>
            <a:endParaRPr lang="en-US" altLang="ko-KR" dirty="0">
              <a:solidFill>
                <a:prstClr val="black"/>
              </a:solidFill>
              <a:latin typeface="Bahnschrift Light SemiCondensed" panose="020B0502040204020203" pitchFamily="34" charset="0"/>
              <a:ea typeface="타이포_스톰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006.  </a:t>
            </a:r>
            <a:r>
              <a:rPr lang="en-US" altLang="ko-KR" dirty="0" smtClean="0">
                <a:solidFill>
                  <a:prstClr val="black"/>
                </a:solidFill>
                <a:latin typeface="Bahnschrift Light SemiCondensed" panose="020B0502040204020203" pitchFamily="34" charset="0"/>
              </a:rPr>
              <a:t>Screen Design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007.  </a:t>
            </a:r>
            <a:r>
              <a:rPr lang="en-US" altLang="ko-KR" dirty="0" smtClean="0">
                <a:solidFill>
                  <a:prstClr val="black"/>
                </a:solidFill>
                <a:latin typeface="Bahnschrift Light SemiCondensed" panose="020B0502040204020203" pitchFamily="34" charset="0"/>
              </a:rPr>
              <a:t>Review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008.</a:t>
            </a:r>
            <a:r>
              <a:rPr lang="en-US" altLang="ko-KR" dirty="0" smtClean="0">
                <a:solidFill>
                  <a:prstClr val="black"/>
                </a:solidFill>
                <a:latin typeface="Bahnschrift Light SemiCondensed" panose="020B0502040204020203" pitchFamily="34" charset="0"/>
              </a:rPr>
              <a:t> Software Quality Assurance</a:t>
            </a:r>
            <a:endParaRPr lang="ko-KR" altLang="en-US" dirty="0">
              <a:solidFill>
                <a:prstClr val="black"/>
              </a:solidFill>
              <a:latin typeface="Bahnschrift Light SemiCondensed" panose="020B0502040204020203" pitchFamily="34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8314" y="5749459"/>
            <a:ext cx="9152314" cy="49876"/>
            <a:chOff x="0" y="6058453"/>
            <a:chExt cx="9152314" cy="49876"/>
          </a:xfrm>
        </p:grpSpPr>
        <p:sp>
          <p:nvSpPr>
            <p:cNvPr id="3" name="직사각형 2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705004" y="6062610"/>
              <a:ext cx="4447310" cy="45719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452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479" y="4184435"/>
            <a:ext cx="4721335" cy="19362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94479" y="3739607"/>
            <a:ext cx="1037640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Mapper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528" y="507752"/>
            <a:ext cx="6604944" cy="26828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Spring MVC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881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의사소통관리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91317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김하나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63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검색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22" y="1070919"/>
            <a:ext cx="2823590" cy="46790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554" y="1070919"/>
            <a:ext cx="4274407" cy="7697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856" y="2317341"/>
            <a:ext cx="3837801" cy="19189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7246" y="3093054"/>
            <a:ext cx="4957924" cy="122605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1254" y="4782529"/>
            <a:ext cx="4459502" cy="153022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698787" y="680247"/>
            <a:ext cx="5271995" cy="591976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698787" y="1970456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DAO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698787" y="2704872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Ctrl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05423" y="4387504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076303" y="6332478"/>
            <a:ext cx="1894479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* Vo= </a:t>
            </a:r>
            <a:r>
              <a:rPr lang="ko-KR" altLang="en-US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그대로 사용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20130" y="3422546"/>
            <a:ext cx="3089189" cy="2319228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582" y="1215657"/>
            <a:ext cx="2867008" cy="40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5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검색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22" y="1070919"/>
            <a:ext cx="2823590" cy="467909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698787" y="680247"/>
            <a:ext cx="5271995" cy="5919761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layout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0130" y="3422546"/>
            <a:ext cx="3089189" cy="2319228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381" y="1079158"/>
            <a:ext cx="3132019" cy="849576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3698787" y="3573752"/>
            <a:ext cx="2159918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 - adapter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/>
          <a:srcRect t="8099"/>
          <a:stretch/>
        </p:blipFill>
        <p:spPr>
          <a:xfrm>
            <a:off x="3813381" y="3921211"/>
            <a:ext cx="5059508" cy="253972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9814" y="2503387"/>
            <a:ext cx="5159146" cy="919158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3698787" y="2118869"/>
            <a:ext cx="1449862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 - list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582" y="1215657"/>
            <a:ext cx="2867008" cy="40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9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글작성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3698787" y="680247"/>
            <a:ext cx="5271995" cy="5919761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layout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43" y="1065770"/>
            <a:ext cx="2820961" cy="468938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82" y="1215656"/>
            <a:ext cx="2867008" cy="41543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5884" y="1215656"/>
            <a:ext cx="29432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48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상단 버튼 이동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3698787" y="680247"/>
            <a:ext cx="5271995" cy="5919761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layout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17" y="1064033"/>
            <a:ext cx="2834813" cy="469286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82" y="1215656"/>
            <a:ext cx="2867008" cy="41543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23428" y="2738805"/>
            <a:ext cx="3089189" cy="44100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0532" y="1122390"/>
            <a:ext cx="2857796" cy="429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6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상단 버튼 이동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3698787" y="680247"/>
            <a:ext cx="5271995" cy="5919761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17" y="1064033"/>
            <a:ext cx="2834813" cy="469286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82" y="1215656"/>
            <a:ext cx="2867008" cy="41543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23428" y="2738805"/>
            <a:ext cx="3089189" cy="44100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8382" y="1122390"/>
            <a:ext cx="3873424" cy="52613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8379" y="1808382"/>
            <a:ext cx="4622609" cy="163503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8379" y="3642582"/>
            <a:ext cx="4162425" cy="5334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2153" y="4350434"/>
            <a:ext cx="4697210" cy="147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04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r>
              <a:rPr lang="ko-KR" altLang="en-US" sz="2800" dirty="0" err="1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91317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이준석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194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3698787" y="680248"/>
            <a:ext cx="5271995" cy="27471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3" name="Picture 4" descr="C:\Users\507-20\Desktop\img\파일 업로드\안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27" y="1079156"/>
            <a:ext cx="2785113" cy="46626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3698787" y="3548543"/>
            <a:ext cx="5271995" cy="305146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698787" y="3556014"/>
            <a:ext cx="1376552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Main.java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8" name="Picture 2" descr="C:\Users\507-20\Desktop\img\파일 업로드\안드 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427" y="1018180"/>
            <a:ext cx="5209886" cy="938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3698787" y="2090702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0" name="Picture 3" descr="C:\Users\507-20\Desktop\img\파일 업로드\안드 v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636" y="2466064"/>
            <a:ext cx="5223292" cy="87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3720426" y="4946917"/>
            <a:ext cx="1698861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ArrayList.java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3" name="Picture 6" descr="C:\Users\507-20\Desktop\img\파일 업로드\안드 mai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767" y="3884536"/>
            <a:ext cx="3057839" cy="69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7" descr="C:\Users\507-20\Desktop\img\파일 업로드\url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544" y="4642501"/>
            <a:ext cx="5223218" cy="29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9" descr="C:\Users\507-20\Desktop\img\파일 업로드\aa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650" y="5271437"/>
            <a:ext cx="3966687" cy="128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3" name="Picture 2" descr="C:\Users\507-20\Desktop\img\파일 업로드\안듬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84" y="1070192"/>
            <a:ext cx="2833816" cy="475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3698787" y="680248"/>
            <a:ext cx="5271995" cy="21636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698787" y="3002341"/>
            <a:ext cx="5271995" cy="3597668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698787" y="3002340"/>
            <a:ext cx="1376552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Main.java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0" name="Picture 3" descr="C:\Users\507-20\Desktop\img\파일 업로드\검색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031" y="1136520"/>
            <a:ext cx="5218659" cy="143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Users\507-20\Desktop\img\파일 업로드\검색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771" y="1774321"/>
            <a:ext cx="3233335" cy="494434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277495" y="1765750"/>
            <a:ext cx="4515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추</a:t>
            </a:r>
            <a:r>
              <a:rPr lang="ko-KR" altLang="en-US" sz="1000" dirty="0">
                <a:solidFill>
                  <a:srgbClr val="FF0000"/>
                </a:solidFill>
              </a:rPr>
              <a:t>가</a:t>
            </a:r>
          </a:p>
        </p:txBody>
      </p:sp>
      <p:pic>
        <p:nvPicPr>
          <p:cNvPr id="24" name="Picture 5" descr="C:\Users\507-20\Desktop\img\파일 업로드\url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784" y="3490512"/>
            <a:ext cx="5295560" cy="15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직선 연결선 24"/>
          <p:cNvCxnSpPr/>
          <p:nvPr/>
        </p:nvCxnSpPr>
        <p:spPr>
          <a:xfrm>
            <a:off x="7715952" y="3644173"/>
            <a:ext cx="129339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715952" y="3688998"/>
            <a:ext cx="4515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추</a:t>
            </a:r>
            <a:r>
              <a:rPr lang="ko-KR" altLang="en-US" sz="1000" dirty="0">
                <a:solidFill>
                  <a:srgbClr val="FF0000"/>
                </a:solidFill>
              </a:rPr>
              <a:t>가</a:t>
            </a:r>
          </a:p>
        </p:txBody>
      </p:sp>
      <p:pic>
        <p:nvPicPr>
          <p:cNvPr id="27" name="Picture 6" descr="C:\Users\507-20\Desktop\img\파일 업로드\text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315" y="4214314"/>
            <a:ext cx="4946177" cy="30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507-20\Desktop\img\파일 업로드\txt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315" y="3935219"/>
            <a:ext cx="4337895" cy="27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3726315" y="4514878"/>
            <a:ext cx="2295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err="1" smtClean="0">
                <a:solidFill>
                  <a:srgbClr val="FF0000"/>
                </a:solidFill>
              </a:rPr>
              <a:t>EditText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에 입력된 값 </a:t>
            </a:r>
            <a:r>
              <a:rPr lang="en-US" altLang="ko-KR" sz="1000" b="1" dirty="0" err="1" smtClean="0">
                <a:solidFill>
                  <a:srgbClr val="FF0000"/>
                </a:solidFill>
              </a:rPr>
              <a:t>ename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에 등록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pic>
        <p:nvPicPr>
          <p:cNvPr id="30" name="Picture 8" descr="C:\Users\507-20\Desktop\img\파일 업로드\bt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678" y="4798299"/>
            <a:ext cx="3709236" cy="140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3799678" y="6232431"/>
            <a:ext cx="2295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rgbClr val="FF0000"/>
                </a:solidFill>
              </a:rPr>
              <a:t>버튼 클릭 시 검색된 내용 출력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9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91317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이연학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291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Ajax Jquery</a:t>
            </a:r>
            <a:endParaRPr lang="ko-KR" altLang="en-US" sz="2000" u="sng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1298" y="1332360"/>
            <a:ext cx="8538518" cy="17081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Asynchronous JavaScript and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약어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Web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화면을 갱신하지 않고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로부터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가져오는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방법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동작원리는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Browser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서버로 보낼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 Engine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통해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전송한다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때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 Engine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에서는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JavaScript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DOM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사용하여 </a:t>
            </a:r>
            <a:r>
              <a:rPr lang="en-US" altLang="ko-KR" sz="14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XMLHttpRequest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(XHR)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객체로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전달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XHR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이용해서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ko-KR" altLang="en-US" sz="14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비동기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방식으로 자료를 조회해 올 수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전달 할 때 화면전체의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HTML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전달하지 않고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Text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또는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형식으로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Browser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전달한다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 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26" name="Picture 2" descr="http://www.nextree.co.kr/content/images/2016/09/jhkim-140121-Ajax-15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98" y="3651425"/>
            <a:ext cx="8378429" cy="228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Ajax </a:t>
            </a:r>
            <a:r>
              <a:rPr lang="en-US" altLang="ko-KR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Jquery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081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3698787" y="680247"/>
            <a:ext cx="5271995" cy="163697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</a:t>
            </a:r>
            <a:r>
              <a:rPr lang="en-US" altLang="ko-KR" sz="1600" dirty="0" err="1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son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3" name="Picture 2" descr="C:\Users\508-19\Desktop\안드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51" y="1196136"/>
            <a:ext cx="2736545" cy="424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508-19\Desktop\제이슨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267" y="962531"/>
            <a:ext cx="5121033" cy="135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3698787" y="4886325"/>
            <a:ext cx="5271995" cy="1713683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698787" y="4888434"/>
            <a:ext cx="1013256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98785" y="2469623"/>
            <a:ext cx="5271995" cy="22262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698785" y="2484377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trl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4" name="Picture 5" descr="C:\Users\508-19\Desktop\j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381" y="2929727"/>
            <a:ext cx="4109896" cy="123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5889" y="753058"/>
            <a:ext cx="365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prstClr val="black"/>
                </a:solidFill>
              </a:rPr>
              <a:t>pfSearch.jsp</a:t>
            </a:r>
            <a:endParaRPr lang="ko-KR" altLang="en-US" sz="1400" b="1" dirty="0">
              <a:solidFill>
                <a:prstClr val="black"/>
              </a:solidFill>
            </a:endParaRPr>
          </a:p>
        </p:txBody>
      </p:sp>
      <p:pic>
        <p:nvPicPr>
          <p:cNvPr id="8194" name="Picture 2" descr="C:\Users\508-19\Desktop\23424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523" y="5333785"/>
            <a:ext cx="4874685" cy="58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55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rocess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M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anagement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98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7332" y="180710"/>
            <a:ext cx="1598141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endParaRPr lang="ko-KR" altLang="en-US" sz="32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338" y="1335266"/>
            <a:ext cx="921067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1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7332" y="197186"/>
            <a:ext cx="2508160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I</a:t>
            </a:r>
            <a:r>
              <a:rPr lang="en-US" altLang="ko-KR" sz="3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SSUE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L</a:t>
            </a:r>
            <a:r>
              <a:rPr lang="en-US" altLang="ko-KR" sz="3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ist</a:t>
            </a:r>
            <a:endParaRPr lang="ko-KR" altLang="en-US" sz="32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7787"/>
            <a:ext cx="9123143" cy="348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86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oftware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Q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uality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ssurance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36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155997"/>
            <a:ext cx="3089190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소프트웨어</a:t>
            </a:r>
            <a:r>
              <a:rPr lang="ko-KR" altLang="en-US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QA</a:t>
            </a:r>
            <a:endParaRPr lang="ko-KR" altLang="en-US" sz="2400" dirty="0">
              <a:solidFill>
                <a:srgbClr val="FDBBC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814360"/>
            <a:ext cx="167228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QA</a:t>
            </a:r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란</a:t>
            </a:r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?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1298" y="1332360"/>
            <a:ext cx="8645610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품질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보증을 뜻하는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Quality Assurance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약어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제품을 시장에 내보내도 되는지를 보장해주는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업무로 테스트와 이슈 등록 및 처리 나아가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isk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예방까지가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QA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업무임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354" y="2820274"/>
            <a:ext cx="167228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QA </a:t>
            </a:r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설정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03652" y="3338274"/>
            <a:ext cx="8538518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테스트 시나리오 작성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단위 테스트 수행 및 오류 수정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교차 테스트 수행 및 오류 수정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통합 테스트 수행 및 오류 수정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880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155997"/>
            <a:ext cx="3089190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소프트웨어</a:t>
            </a:r>
            <a:r>
              <a:rPr lang="ko-KR" altLang="en-US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QA</a:t>
            </a:r>
            <a:endParaRPr lang="ko-KR" altLang="en-US" sz="2400" dirty="0">
              <a:solidFill>
                <a:srgbClr val="FDBBC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814360"/>
            <a:ext cx="190294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Test </a:t>
            </a:r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시나리오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2536"/>
            <a:ext cx="9144000" cy="446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2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155997"/>
            <a:ext cx="3089190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소프트웨어</a:t>
            </a:r>
            <a:r>
              <a:rPr lang="ko-KR" altLang="en-US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QA</a:t>
            </a:r>
            <a:endParaRPr lang="ko-KR" altLang="en-US" sz="2400" dirty="0">
              <a:solidFill>
                <a:srgbClr val="FDBBC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0714"/>
            <a:ext cx="9152662" cy="52014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707266"/>
            <a:ext cx="190294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통합테스트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804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155997"/>
            <a:ext cx="3089190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소프트웨어</a:t>
            </a:r>
            <a:r>
              <a:rPr lang="ko-KR" altLang="en-US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QA</a:t>
            </a:r>
            <a:endParaRPr lang="ko-KR" altLang="en-US" sz="2400" dirty="0">
              <a:solidFill>
                <a:srgbClr val="FDBBC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814360"/>
            <a:ext cx="167228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오류보고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1" y="3733145"/>
            <a:ext cx="167228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오류수정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0042" y="4214147"/>
            <a:ext cx="8538518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part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담당자에게 오류 내용 전달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오류 내용 확인 및 오류 수정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후 해당 사항 단위 테스트 및 교차 테스트 수행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 수행 후 이상 없을 시 통과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15785"/>
            <a:ext cx="9144000" cy="219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3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0" y="4756127"/>
            <a:ext cx="9144000" cy="210187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2115" y="2563625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HANK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Y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OU </a:t>
            </a:r>
            <a:r>
              <a:rPr lang="ko-KR" altLang="en-US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♥</a:t>
            </a:r>
            <a:endParaRPr lang="ko-KR" altLang="en-US" sz="3200" dirty="0">
              <a:solidFill>
                <a:srgbClr val="FDBBC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796745" y="3094492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854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1298" y="1440863"/>
            <a:ext cx="8332572" cy="1759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pPr fontAlgn="base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en-US" altLang="ko-KR" sz="1400" b="1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오픈 소스 기반의 자바스크립트 라이브러리로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자바스크립트를 손쉽게 활용할 수 있게 도와준다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이용하면 짧고 단순한 코드로도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웹페이지에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다양한 효과나 연출을 적용할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4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 fontAlgn="base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FontTx/>
              <a:buChar char="-"/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기본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Method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이용해서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통신을 하면 상당히 복잡하다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이는 </a:t>
            </a:r>
            <a:r>
              <a:rPr lang="en-US" altLang="ko-KR" sz="14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XMLHttpRequest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직접 사용하기 때문인데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4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이용하면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100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줄 정도의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Source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몇 줄 만으로 간단하게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주고받을 수 있다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사용방법은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JavaScript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4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문법을 사용해서 간단하게 구현할 수 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98" y="3589490"/>
            <a:ext cx="4847967" cy="27897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Ajax </a:t>
            </a:r>
            <a:r>
              <a:rPr lang="en-US" altLang="ko-KR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Jquery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Ajax </a:t>
            </a:r>
            <a:r>
              <a:rPr lang="en-US" altLang="ko-KR" sz="2000" u="sng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Jquery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593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1298" y="1332360"/>
            <a:ext cx="4310011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문법으로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사용해서 데이터를 받아와서 차트데이터로 출력하는 예제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 t="5645" r="640" b="40944"/>
          <a:stretch/>
        </p:blipFill>
        <p:spPr>
          <a:xfrm>
            <a:off x="391298" y="3996240"/>
            <a:ext cx="8558088" cy="23829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327" y="785443"/>
            <a:ext cx="3998892" cy="30782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Ajax </a:t>
            </a:r>
            <a:r>
              <a:rPr lang="en-US" altLang="ko-KR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Jquery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Ajax Jquery</a:t>
            </a:r>
            <a:endParaRPr lang="ko-KR" altLang="en-US" sz="2000" u="sng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315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34313" y="1367482"/>
            <a:ext cx="6112476" cy="14004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80" y="802505"/>
            <a:ext cx="150805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Vue.js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3932" y="1516419"/>
            <a:ext cx="65856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 인터페이스 생성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Progressive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ramework</a:t>
            </a:r>
          </a:p>
          <a:p>
            <a:pPr marL="0" lvl="1"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Vue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점진적인 채택이 가능하게 설계되어 단일형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Framework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다르다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1"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핵심 라이브러리는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뷰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레이어만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초점을 맞춰 기존 프로젝트와 통합이 쉬움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정교한 단일 페이지 응용프로그램을 완벽하게 지원 가능</a:t>
            </a:r>
            <a:endParaRPr lang="ko-KR" altLang="en-US" sz="14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9219" y="3232746"/>
            <a:ext cx="316604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▼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적용 부분</a:t>
            </a:r>
            <a:endParaRPr lang="en-US" altLang="ko-KR" sz="1600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-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접근 권한에 따른 사이드 메뉴 표시 변경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444426" y="4284560"/>
            <a:ext cx="3069908" cy="1250560"/>
            <a:chOff x="656312" y="4039081"/>
            <a:chExt cx="3069908" cy="1250560"/>
          </a:xfrm>
        </p:grpSpPr>
        <p:grpSp>
          <p:nvGrpSpPr>
            <p:cNvPr id="6" name="그룹 5"/>
            <p:cNvGrpSpPr/>
            <p:nvPr/>
          </p:nvGrpSpPr>
          <p:grpSpPr>
            <a:xfrm>
              <a:off x="819666" y="4346666"/>
              <a:ext cx="2743200" cy="942975"/>
              <a:chOff x="819666" y="4346666"/>
              <a:chExt cx="2743200" cy="942975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666" y="4346666"/>
                <a:ext cx="2743200" cy="942975"/>
              </a:xfrm>
              <a:prstGeom prst="rect">
                <a:avLst/>
              </a:prstGeom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819666" y="4346666"/>
                <a:ext cx="2743200" cy="942975"/>
              </a:xfrm>
              <a:prstGeom prst="rect">
                <a:avLst/>
              </a:prstGeom>
              <a:noFill/>
              <a:ln w="158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656312" y="4039081"/>
              <a:ext cx="3069908" cy="220028"/>
              <a:chOff x="3766620" y="3993725"/>
              <a:chExt cx="3069908" cy="220028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6620" y="3993725"/>
                <a:ext cx="3069908" cy="220028"/>
              </a:xfrm>
              <a:prstGeom prst="rect">
                <a:avLst/>
              </a:prstGeom>
            </p:spPr>
          </p:pic>
          <p:sp>
            <p:nvSpPr>
              <p:cNvPr id="13" name="직사각형 12"/>
              <p:cNvSpPr/>
              <p:nvPr/>
            </p:nvSpPr>
            <p:spPr>
              <a:xfrm>
                <a:off x="3766620" y="3993725"/>
                <a:ext cx="3069908" cy="213081"/>
              </a:xfrm>
              <a:prstGeom prst="rect">
                <a:avLst/>
              </a:prstGeom>
              <a:noFill/>
              <a:ln w="158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764" y="4071544"/>
            <a:ext cx="1542893" cy="223562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58" y="2136267"/>
            <a:ext cx="1613740" cy="424295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927011" y="-8238"/>
            <a:ext cx="2216989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Vue.js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401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80" y="802505"/>
            <a:ext cx="25608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Android studio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45505" y="1332360"/>
            <a:ext cx="5774240" cy="43396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Android </a:t>
            </a:r>
            <a:r>
              <a:rPr lang="ko-KR" altLang="en-US" sz="1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앱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개발을 위한 공식 통합 개발 환경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(IDE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Java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ko-KR" altLang="en-US" sz="14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코틀린을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기반으로 </a:t>
            </a:r>
            <a:r>
              <a:rPr lang="ko-KR" altLang="en-US" sz="14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안드로이드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애플리케이션을 제작한다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dirty="0" smtClean="0">
              <a:solidFill>
                <a:srgbClr val="F27E89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6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구조</a:t>
            </a: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Android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스튜디오의 각 프로젝트에는 소스 코드 파일 및 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리소스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파일과 함께 하나 이상의 모듈이 포함됩니다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모듈에는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다음 폴더가 포함됩니다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dirty="0" smtClean="0">
                <a:solidFill>
                  <a:srgbClr val="F27E8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Manifests</a:t>
            </a:r>
            <a:r>
              <a:rPr lang="en-US" altLang="ko-KR" sz="14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 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AndroidManifest.xml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파일이 포함됩니다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 smtClean="0">
                <a:solidFill>
                  <a:srgbClr val="F27E8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</a:t>
            </a:r>
            <a:r>
              <a:rPr lang="en-US" altLang="ko-KR" sz="1400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altLang="ko-KR" sz="1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JUnit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테스트 코드를 비롯한 자바 소스 코드 파일을 포함합니다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 smtClean="0">
                <a:solidFill>
                  <a:srgbClr val="F27E8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Res</a:t>
            </a:r>
            <a:r>
              <a:rPr lang="en-US" altLang="ko-KR" sz="1400" dirty="0" smtClean="0">
                <a:solidFill>
                  <a:srgbClr val="F27E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코드가 아닌 모든 리소스를 포함합니다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(XML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레이아웃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UI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문자열 및 비트맵 이미지 등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).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26" name="Picture 2" descr="C:\Users\507-20\Desktop\a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31" y="1342325"/>
            <a:ext cx="2340102" cy="243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507-20\Desktop\bb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299"/>
          <a:stretch/>
        </p:blipFill>
        <p:spPr bwMode="auto">
          <a:xfrm>
            <a:off x="374784" y="3753175"/>
            <a:ext cx="2411665" cy="225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927011" y="0"/>
            <a:ext cx="2216989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Android Studio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197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31382" y="503295"/>
            <a:ext cx="8465663" cy="17081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endParaRPr lang="en-US" altLang="ko-KR" sz="1400" b="1" dirty="0" smtClean="0">
              <a:solidFill>
                <a:srgbClr val="FDBB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dirty="0" smtClean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dirty="0" smtClean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안드로이드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어플리케이션을 구동하는데 필요한 </a:t>
            </a:r>
            <a:r>
              <a:rPr lang="ko-KR" altLang="en-US" sz="1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설정값을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관리해주는 곳이다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4203" y="4480331"/>
            <a:ext cx="8414863" cy="19851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Res</a:t>
            </a:r>
          </a:p>
          <a:p>
            <a:pPr fontAlgn="base">
              <a:lnSpc>
                <a:spcPct val="150000"/>
              </a:lnSpc>
            </a:pPr>
            <a:endParaRPr lang="en-US" altLang="ko-KR" b="1" dirty="0">
              <a:solidFill>
                <a:srgbClr val="FDBB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b="1" dirty="0" smtClean="0">
              <a:solidFill>
                <a:srgbClr val="FDBB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dirty="0" smtClean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우리가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눈에 보이는 </a:t>
            </a:r>
            <a:r>
              <a:rPr lang="en-US" altLang="ko-KR" sz="1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uI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구현하는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4202" y="2414620"/>
            <a:ext cx="8414864" cy="19851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</a:t>
            </a:r>
          </a:p>
          <a:p>
            <a:pPr fontAlgn="base">
              <a:lnSpc>
                <a:spcPct val="150000"/>
              </a:lnSpc>
            </a:pPr>
            <a:endParaRPr lang="en-US" altLang="ko-KR" b="1" dirty="0">
              <a:solidFill>
                <a:srgbClr val="FDBB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b="1" dirty="0" smtClean="0">
              <a:solidFill>
                <a:srgbClr val="FDBB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</a:t>
            </a:r>
            <a:endParaRPr lang="en-US" altLang="ko-KR" sz="1400" dirty="0" smtClean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자바언어를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이용해 </a:t>
            </a:r>
            <a:r>
              <a:rPr lang="ko-KR" altLang="en-US" sz="1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안드로이드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프로그래밍을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한다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050" name="Picture 2" descr="C:\Users\507-20\Desktop\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41" y="959408"/>
            <a:ext cx="6621339" cy="84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507-20\Desktop\ma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41" y="2834114"/>
            <a:ext cx="5668962" cy="11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507-20\Desktop\1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41" y="4916425"/>
            <a:ext cx="3956552" cy="101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927011" y="0"/>
            <a:ext cx="2216989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Android Studio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8941" y="610730"/>
            <a:ext cx="1202154" cy="333258"/>
          </a:xfrm>
          <a:prstGeom prst="rect">
            <a:avLst/>
          </a:prstGeom>
          <a:solidFill>
            <a:schemeClr val="accent6">
              <a:lumMod val="5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Manifests</a:t>
            </a:r>
            <a:endParaRPr lang="ko-KR" altLang="en-US" sz="14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8941" y="2495172"/>
            <a:ext cx="1202154" cy="33325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</a:t>
            </a:r>
            <a:endParaRPr lang="ko-KR" altLang="en-US" sz="14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28941" y="4568557"/>
            <a:ext cx="1202154" cy="33325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Res</a:t>
            </a:r>
            <a:endParaRPr lang="ko-KR" altLang="en-US" sz="14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651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79" y="802505"/>
            <a:ext cx="277568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PMS</a:t>
            </a:r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와 </a:t>
            </a:r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Gantt Chart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2129" y="1918223"/>
            <a:ext cx="86389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프로젝트를 성공적으로 완료하려면 많은 업무</a:t>
            </a:r>
            <a:r>
              <a:rPr lang="en-US" altLang="ko-KR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(Task)</a:t>
            </a:r>
            <a:r>
              <a:rPr lang="ko-KR" altLang="en-US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제어하고 일정대로 완료되었는지 확인해야 한다</a:t>
            </a:r>
            <a:r>
              <a:rPr lang="en-US" altLang="ko-KR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마감일을 놓치거나 순서대로 작업을 완료하지 않으면 나머지 프로젝트에 영향을 줄 수 있고 결과적으로 프로젝트의 진행이 늦어질 수 있으며 이로 인해서 더 많은 비용이 들어간다</a:t>
            </a:r>
            <a:r>
              <a:rPr lang="en-US" altLang="ko-KR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따라서 수행해야할 모든 업무를 보고 각 업무를 완료해야하는 시점을 한 눈에 알 수 있는 수단이 필요하다</a:t>
            </a:r>
            <a:r>
              <a:rPr lang="en-US" altLang="ko-KR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mtClean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solidFill>
                <a:prstClr val="black"/>
              </a:solidFill>
            </a:endParaRPr>
          </a:p>
        </p:txBody>
      </p:sp>
      <p:pic>
        <p:nvPicPr>
          <p:cNvPr id="1026" name="Picture 2" descr="간트 차트 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135" y="3369321"/>
            <a:ext cx="4141011" cy="29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72129" y="3643136"/>
            <a:ext cx="419987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FontTx/>
              <a:buChar char="-"/>
            </a:pPr>
            <a:r>
              <a:rPr lang="ko-KR" altLang="en-US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간트차트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(Gantt Chart)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이러한 정보를 시각적으로 전달하고 프로젝트와 관련된 모든 작업과 시간 순서에 따라 표시되는 정보를 간략하게 표시한다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이를 통해 프로젝트의 관련 업무 및 완료 시기를 즉각적으로 확인할 수 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0" y="-1"/>
            <a:ext cx="9144000" cy="395829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15814" y="0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Gantt Chart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9310" y="1395657"/>
            <a:ext cx="21531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 프로젝트 계획 및 예약</a:t>
            </a:r>
            <a:endParaRPr lang="en-US" altLang="ko-KR" sz="16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042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9027" y="1400432"/>
            <a:ext cx="7520880" cy="10582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Highcharts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2577" y="1504439"/>
            <a:ext cx="8638912" cy="841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ts val="150"/>
              </a:spcBef>
              <a:spcAft>
                <a:spcPts val="150"/>
              </a:spcAft>
              <a:buFontTx/>
              <a:buChar char="-"/>
            </a:pP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Javascript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이용해 웹의 통계적인 정보 시각화를 위해 사용되는 차트 라이브러리</a:t>
            </a:r>
            <a:endParaRPr lang="en-US" altLang="ko-KR" sz="14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2950" lvl="1" indent="-285750">
              <a:spcBef>
                <a:spcPts val="150"/>
              </a:spcBef>
              <a:spcAft>
                <a:spcPts val="150"/>
              </a:spcAft>
              <a:buFontTx/>
              <a:buChar char="-"/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형식의 옵션을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사용하여 데이터 입력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옵션 설정이 가능하고 다양한 차트 유형을 제공</a:t>
            </a:r>
            <a:endParaRPr lang="en-US" altLang="ko-KR" sz="14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2950" lvl="1" indent="-285750">
              <a:spcBef>
                <a:spcPts val="150"/>
              </a:spcBef>
              <a:spcAft>
                <a:spcPts val="150"/>
              </a:spcAft>
              <a:buFontTx/>
              <a:buChar char="-"/>
            </a:pP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장점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데이터 시각화 라이브러리인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D3.js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보다 사용하기 쉽다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2544" y="2887718"/>
            <a:ext cx="8638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▼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적용 부분</a:t>
            </a:r>
            <a:endParaRPr lang="en-US" altLang="ko-KR" sz="1600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/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일정관리에서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팀원의 일정을 파악할 수 있는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Gantt Chart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-1"/>
            <a:ext cx="9144000" cy="395829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15814" y="0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Gantt Chart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29"/>
          <a:stretch/>
        </p:blipFill>
        <p:spPr>
          <a:xfrm>
            <a:off x="252544" y="3958161"/>
            <a:ext cx="8674231" cy="212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12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79" y="1269345"/>
            <a:ext cx="8674231" cy="447567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15814" y="0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Gantt Chart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1295" y="685892"/>
            <a:ext cx="30032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Highcharts</a:t>
            </a:r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Example 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154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3" cy="138420"/>
            <a:chOff x="0" y="6058453"/>
            <a:chExt cx="9152313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572077" y="6061421"/>
              <a:ext cx="4580236" cy="4690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45" y="929003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62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66" y="5487752"/>
            <a:ext cx="4907006" cy="6768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062" y="3211812"/>
            <a:ext cx="3823197" cy="2942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직사각형 21"/>
          <p:cNvSpPr/>
          <p:nvPr/>
        </p:nvSpPr>
        <p:spPr>
          <a:xfrm>
            <a:off x="263079" y="1358651"/>
            <a:ext cx="8538518" cy="10618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en-US" altLang="ko-KR" sz="14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HighCharts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데이터를 입력시키기 위해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받아온 </a:t>
            </a:r>
            <a:r>
              <a:rPr lang="en-US" altLang="ko-KR" sz="14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ArrayList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객체를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데이터로 변환시켜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이용해 불러올 필요가 있다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Spring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처리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Viewer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호출하고 컨트롤러에서 사용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데이터를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페이지로 불러온다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43" y="3189011"/>
            <a:ext cx="3822889" cy="17364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15814" y="0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Gantt Chart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1295" y="685892"/>
            <a:ext cx="32997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Highcharts</a:t>
            </a:r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- </a:t>
            </a:r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데이터입력</a:t>
            </a:r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59264" y="2954257"/>
            <a:ext cx="1076411" cy="228972"/>
          </a:xfrm>
          <a:prstGeom prst="rect">
            <a:avLst/>
          </a:prstGeom>
          <a:solidFill>
            <a:srgbClr val="C00000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Controller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1025" y="5252231"/>
            <a:ext cx="2180283" cy="228972"/>
          </a:xfrm>
          <a:prstGeom prst="rect">
            <a:avLst/>
          </a:prstGeom>
          <a:solidFill>
            <a:srgbClr val="C00000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dispatcher – servlet.xml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00824" y="2972319"/>
            <a:ext cx="1076411" cy="228972"/>
          </a:xfrm>
          <a:prstGeom prst="rect">
            <a:avLst/>
          </a:prstGeom>
          <a:solidFill>
            <a:srgbClr val="C00000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jsp</a:t>
            </a:r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Ajax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9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Highcharts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3079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Highcharts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43863" y="802505"/>
            <a:ext cx="345941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차트 선언 및 기본 입력정보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79" y="2525180"/>
            <a:ext cx="3808577" cy="246808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79" y="5519074"/>
            <a:ext cx="2189540" cy="19904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79" y="1602883"/>
            <a:ext cx="7576674" cy="52202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rot="10800000" flipV="1">
            <a:off x="4572000" y="2409925"/>
            <a:ext cx="43617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Highcharts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사용할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웹페이지에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script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태그로 위의 세가지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추가한다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script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단에서 아래와 같은 형태로 선언한다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4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Highcharts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사용할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chart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종류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차트가 입력될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div,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 입력정보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(JSON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))</a:t>
            </a:r>
          </a:p>
          <a:p>
            <a:endParaRPr lang="en-US" altLang="ko-KR" sz="14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 입력정보에는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데이터를 통째로 넣을 수 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가독성을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위해서 입력정보를 분리해서 입력하는 것을 추천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 rot="10800000" flipV="1">
            <a:off x="4572000" y="4548972"/>
            <a:ext cx="43617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prstClr val="black"/>
                </a:solidFill>
              </a:rPr>
              <a:t>-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 입력 정보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하위 항목에도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형식으로 데이터를 입력할 수 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628650" lvl="1" indent="-171450">
              <a:buFontTx/>
              <a:buChar char="-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series :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 데이터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628650" lvl="1" indent="-171450">
              <a:buFontTx/>
              <a:buChar char="-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tooltip :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툴팁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데이터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628650" lvl="1" indent="-171450">
              <a:buFontTx/>
              <a:buChar char="-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title :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차트명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데이터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628650" lvl="1" indent="-171450">
              <a:buFontTx/>
              <a:buChar char="-"/>
            </a:pP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xAxis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: X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축 데이터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628650" lvl="1" indent="-171450">
              <a:buFontTx/>
              <a:buChar char="-"/>
            </a:pP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yAxis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: Y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축 데이터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-1"/>
            <a:ext cx="9144000" cy="395829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215814" y="0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Gantt Chart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168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3079" y="802505"/>
            <a:ext cx="206210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EasyPieChart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7794" y="1372488"/>
            <a:ext cx="8446749" cy="10618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plugin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다른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plugin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들과 달리 하나의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function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실행하여 여러 개의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pie chart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구현 가능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장점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c:forEach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활용하여 구현해야 하는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pie chart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개수가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확장성이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있을 때 활용하기 좋음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2544" y="3266747"/>
            <a:ext cx="863891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▼  적용 부분</a:t>
            </a:r>
            <a:endParaRPr lang="en-US" altLang="ko-KR" sz="1600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CEO / CTO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대시보드에서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프로젝트 별 상세 내용을 표현하기 위해 사용</a:t>
            </a:r>
            <a:endParaRPr lang="en-US" altLang="ko-KR" sz="1400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76" y="4498449"/>
            <a:ext cx="4267200" cy="111442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752" y="3981849"/>
            <a:ext cx="1790470" cy="1790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0" y="-1"/>
            <a:ext cx="9144000" cy="395829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56408" y="0"/>
            <a:ext cx="2087592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EasyPieChart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78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73930" y="1359243"/>
            <a:ext cx="7966953" cy="1367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Sweet Alert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3931" y="1469951"/>
            <a:ext cx="79669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Plug-In</a:t>
            </a:r>
          </a:p>
          <a:p>
            <a:pPr marL="0" lvl="1"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브라우저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IE 11+, Edge, Chrome, Firefox, Safari, Opera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적용 가능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1"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 JS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기본으로 제공하는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lert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Confirm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odel UI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이용해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1"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세련된 웹 페이지를 만들 수 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3930" y="3056926"/>
            <a:ext cx="7966953" cy="836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</a:pP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▼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적용 부분</a:t>
            </a:r>
            <a:endParaRPr lang="en-US" altLang="ko-KR" sz="1600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lvl="1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Alert, Confirm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같은 경고 창을 띄워야 할 상황에 적용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945807" y="4074782"/>
            <a:ext cx="3009900" cy="2182763"/>
            <a:chOff x="1052812" y="3958127"/>
            <a:chExt cx="3009900" cy="2182763"/>
          </a:xfrm>
        </p:grpSpPr>
        <p:grpSp>
          <p:nvGrpSpPr>
            <p:cNvPr id="6" name="그룹 5"/>
            <p:cNvGrpSpPr/>
            <p:nvPr/>
          </p:nvGrpSpPr>
          <p:grpSpPr>
            <a:xfrm>
              <a:off x="1052812" y="4298398"/>
              <a:ext cx="3009900" cy="1842492"/>
              <a:chOff x="858971" y="3520701"/>
              <a:chExt cx="3009900" cy="1842492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8971" y="3524868"/>
                <a:ext cx="3009900" cy="1838325"/>
              </a:xfrm>
              <a:prstGeom prst="rect">
                <a:avLst/>
              </a:prstGeom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858971" y="3520701"/>
                <a:ext cx="3009900" cy="1842492"/>
              </a:xfrm>
              <a:prstGeom prst="rect">
                <a:avLst/>
              </a:prstGeom>
              <a:noFill/>
              <a:ln w="158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2222157" y="3958127"/>
              <a:ext cx="671209" cy="378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prstClr val="black"/>
                  </a:solidFill>
                </a:rPr>
                <a:t>Alert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4572000" y="4074782"/>
            <a:ext cx="2990851" cy="2173944"/>
            <a:chOff x="4572000" y="3966946"/>
            <a:chExt cx="2990851" cy="2173944"/>
          </a:xfrm>
        </p:grpSpPr>
        <p:grpSp>
          <p:nvGrpSpPr>
            <p:cNvPr id="13" name="그룹 12"/>
            <p:cNvGrpSpPr/>
            <p:nvPr/>
          </p:nvGrpSpPr>
          <p:grpSpPr>
            <a:xfrm>
              <a:off x="4572000" y="4298398"/>
              <a:ext cx="2990851" cy="1842492"/>
              <a:chOff x="3146753" y="1282287"/>
              <a:chExt cx="2990851" cy="1900015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46753" y="1286827"/>
                <a:ext cx="2990850" cy="1895475"/>
              </a:xfrm>
              <a:prstGeom prst="rect">
                <a:avLst/>
              </a:prstGeom>
            </p:spPr>
          </p:pic>
          <p:sp>
            <p:nvSpPr>
              <p:cNvPr id="14" name="직사각형 13"/>
              <p:cNvSpPr/>
              <p:nvPr/>
            </p:nvSpPr>
            <p:spPr>
              <a:xfrm>
                <a:off x="3146754" y="1282287"/>
                <a:ext cx="2990850" cy="1900015"/>
              </a:xfrm>
              <a:prstGeom prst="rect">
                <a:avLst/>
              </a:prstGeom>
              <a:noFill/>
              <a:ln w="158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5561530" y="3966946"/>
              <a:ext cx="1011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prstClr val="black"/>
                  </a:solidFill>
                </a:rPr>
                <a:t>Confirm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927011" y="0"/>
            <a:ext cx="2216989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Sweet Alert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31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11130" y="3775859"/>
            <a:ext cx="923399" cy="45948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11130" y="1141965"/>
            <a:ext cx="8263313" cy="11240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3079" y="698599"/>
            <a:ext cx="237534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파일 업로드 처</a:t>
            </a:r>
            <a:r>
              <a:rPr lang="ko-KR" altLang="en-US" sz="2000" u="sng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</a:t>
            </a:r>
          </a:p>
        </p:txBody>
      </p:sp>
      <p:pic>
        <p:nvPicPr>
          <p:cNvPr id="2050" name="Picture 2" descr="C:\Users\508-19\Desktop\1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92" y="2544177"/>
            <a:ext cx="6741641" cy="75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91978" y="1334674"/>
            <a:ext cx="7867136" cy="841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-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파일 업로드를 위해 쓰는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Multipart Resolver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는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파일 업로드와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같은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멀티파트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포맷의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요청정보를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처리하는         </a:t>
            </a:r>
            <a:endParaRPr lang="en-US" altLang="ko-KR" sz="14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핸들러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이다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 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- Multipart Resolver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를 사용하기 위해서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Dispatcher Servlet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에 아래와 같이 빈을 설정 해줘야 한다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ko-KR" altLang="en-US" sz="1400" dirty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8845" y="4311686"/>
            <a:ext cx="77574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1.  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화면 단에서 파일 처리를 위해 </a:t>
            </a: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form enctype="multipart/form-data“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로 설정</a:t>
            </a:r>
            <a:endParaRPr lang="en-US" altLang="ko-KR" sz="140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2. VO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단에서 </a:t>
            </a: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Multi parte File 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파일을 전송하는 객체 생성</a:t>
            </a:r>
            <a:endParaRPr lang="en-US" altLang="ko-KR" sz="140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3.  Service 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단에서 </a:t>
            </a: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Multipart File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을 파일 객체로 변환</a:t>
            </a:r>
            <a:endParaRPr lang="en-US" altLang="ko-KR" sz="140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4.  Dao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를 통해 파일 업로드 정보를 입력한다</a:t>
            </a: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endParaRPr lang="ko-KR" altLang="en-US" sz="1400" dirty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15814" y="0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파일 업로드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0277" y="3797852"/>
            <a:ext cx="845103" cy="38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400" b="1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개발 순서</a:t>
            </a:r>
            <a:endParaRPr lang="en-US" altLang="ko-KR" sz="1400" b="1" dirty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026" name="Picture 2" descr="C:\Users\508-19\Desktop\업로드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241" y="753957"/>
            <a:ext cx="5196573" cy="2474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508-19\Desktop\jsp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81" y="4155659"/>
            <a:ext cx="5552834" cy="18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508-19\Desktop\jsp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10" y="4427157"/>
            <a:ext cx="2851817" cy="23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89919" y="3744230"/>
            <a:ext cx="781000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view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3" name="Picture 8" descr="C:\Users\508-19\Desktop\업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59" y="5345368"/>
            <a:ext cx="7427419" cy="51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508-19\Desktop\6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57" y="6061320"/>
            <a:ext cx="3193162" cy="20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412787" y="4865170"/>
            <a:ext cx="373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 정보 입력처리</a:t>
            </a:r>
            <a:endParaRPr lang="ko-KR" altLang="en-US" sz="1400" dirty="0">
              <a:solidFill>
                <a:srgbClr val="C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7918" y="4865170"/>
            <a:ext cx="763001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dao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15814" y="0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파일 업로드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82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409479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1086" y="733285"/>
            <a:ext cx="143391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SendMail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69458" y="714383"/>
            <a:ext cx="6599413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스프링에서는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메일을 수신 발신 처리하는 모듈을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포함하고 있다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개발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순서</a:t>
            </a:r>
          </a:p>
          <a:p>
            <a:pPr>
              <a:spcBef>
                <a:spcPts val="130"/>
              </a:spcBef>
            </a:pP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1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프레임워크 확인 및 등록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.(</a:t>
            </a:r>
            <a:r>
              <a:rPr lang="en-US" altLang="ko-KR" sz="1400" u="sng" dirty="0" smtClean="0">
                <a:solidFill>
                  <a:srgbClr val="F27E8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lib</a:t>
            </a:r>
            <a:r>
              <a:rPr lang="en-US" altLang="ko-KR" sz="1400" u="sng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en-US" altLang="ko-KR" sz="1400" u="sng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30"/>
              </a:spcBef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javaMailSenderImpl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30"/>
              </a:spcBef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2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 서버에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host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 등록 처리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spcBef>
                <a:spcPts val="130"/>
              </a:spcBef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3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컨테이너에서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bean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</a:p>
          <a:p>
            <a:pPr>
              <a:spcBef>
                <a:spcPts val="130"/>
              </a:spcBef>
            </a:pP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SMTP(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발송 서버에 등록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: HOST(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gmail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PORT,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계정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id,pass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27837" y="2956354"/>
            <a:ext cx="8205417" cy="3231654"/>
          </a:xfrm>
          <a:prstGeom prst="rect">
            <a:avLst/>
          </a:prstGeom>
          <a:solidFill>
            <a:schemeClr val="bg1"/>
          </a:solidFill>
          <a:ln w="15875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F27E89"/>
                </a:solidFill>
                <a:latin typeface="Consolas" panose="020B0609020204030204" pitchFamily="49" charset="0"/>
              </a:rPr>
              <a:t>&lt;Dispatcher-servlet.xml&gt;</a:t>
            </a:r>
          </a:p>
          <a:p>
            <a:r>
              <a:rPr lang="en-US" altLang="ko-KR" sz="1200" dirty="0" smtClean="0">
                <a:solidFill>
                  <a:srgbClr val="F27E89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200" dirty="0">
                <a:solidFill>
                  <a:srgbClr val="F27E89"/>
                </a:solidFill>
                <a:latin typeface="Consolas" panose="020B0609020204030204" pitchFamily="49" charset="0"/>
              </a:rPr>
              <a:t>SMTP </a:t>
            </a:r>
            <a:r>
              <a:rPr lang="ko-KR" altLang="en-US" sz="1200" dirty="0">
                <a:solidFill>
                  <a:srgbClr val="F27E89"/>
                </a:solidFill>
                <a:latin typeface="Consolas" panose="020B0609020204030204" pitchFamily="49" charset="0"/>
              </a:rPr>
              <a:t>서버 설정 </a:t>
            </a:r>
            <a:r>
              <a:rPr lang="en-US" altLang="ko-KR" sz="1200" dirty="0">
                <a:solidFill>
                  <a:srgbClr val="F27E89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&lt;bean id="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mailSender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class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org.springframework.mail.javamail.JavaMailSenderImpl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property name="host" value="smtp.gmail.com"/&gt;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property name="port" value="587"/&gt;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200" dirty="0" smtClean="0">
                <a:solidFill>
                  <a:srgbClr val="F27E89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200" dirty="0" err="1">
                <a:solidFill>
                  <a:srgbClr val="F27E89"/>
                </a:solidFill>
                <a:latin typeface="Consolas" panose="020B0609020204030204" pitchFamily="49" charset="0"/>
              </a:rPr>
              <a:t>gmail</a:t>
            </a:r>
            <a:r>
              <a:rPr lang="ko-KR" altLang="en-US" sz="1200" dirty="0">
                <a:solidFill>
                  <a:srgbClr val="F27E89"/>
                </a:solidFill>
                <a:latin typeface="Consolas" panose="020B0609020204030204" pitchFamily="49" charset="0"/>
              </a:rPr>
              <a:t>에 등록한 계정과 비밀번호 입력 </a:t>
            </a:r>
            <a:r>
              <a:rPr lang="en-US" altLang="ko-KR" sz="1200" dirty="0">
                <a:solidFill>
                  <a:srgbClr val="F27E89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property name="username" value=""/&gt;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property name="password" value=""/&gt;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200" dirty="0" smtClean="0">
                <a:solidFill>
                  <a:srgbClr val="F27E89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dirty="0">
                <a:solidFill>
                  <a:srgbClr val="F27E89"/>
                </a:solidFill>
                <a:latin typeface="Consolas" panose="020B0609020204030204" pitchFamily="49" charset="0"/>
              </a:rPr>
              <a:t>보안 관련 설정</a:t>
            </a:r>
            <a:r>
              <a:rPr lang="en-US" altLang="ko-KR" sz="1200" dirty="0">
                <a:solidFill>
                  <a:srgbClr val="F27E89"/>
                </a:solidFill>
                <a:latin typeface="Consolas" panose="020B0609020204030204" pitchFamily="49" charset="0"/>
              </a:rPr>
              <a:t>. --&gt;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property name="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javaMailProperties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props&gt;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  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 key="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mail.smtp.auth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"&gt;true&lt;/prop&gt;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  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 key="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mail.smtp.starttls.enable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"&gt;true&lt;/prop&gt;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  &lt;/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props&gt;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&lt;/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property&gt;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&lt;/bean&gt;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120184" y="3113226"/>
            <a:ext cx="2422454" cy="2868068"/>
            <a:chOff x="233970" y="628315"/>
            <a:chExt cx="3248025" cy="410527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970" y="628315"/>
              <a:ext cx="3248025" cy="4105275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2149524" y="3492635"/>
              <a:ext cx="622859" cy="447067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710085" y="0"/>
            <a:ext cx="1433915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SendMail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416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81" y="802505"/>
            <a:ext cx="158364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chatting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5632" y="1466306"/>
            <a:ext cx="8638912" cy="1128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web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socket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통신을 통한 채팅 </a:t>
            </a:r>
            <a:r>
              <a:rPr lang="ko-KR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처리</a:t>
            </a:r>
            <a:endParaRPr lang="en-US" altLang="ko-KR" sz="1600" dirty="0" smtClea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3">
              <a:spcBef>
                <a:spcPts val="150"/>
              </a:spcBef>
            </a:pPr>
            <a:r>
              <a:rPr lang="en-US" altLang="ko-KR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 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: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기본적으로 웹 서버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기반으로 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socket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통신을 이용하여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</a:t>
            </a:r>
          </a:p>
          <a:p>
            <a:pPr lvl="3">
              <a:spcBef>
                <a:spcPts val="150"/>
              </a:spcBef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여러가지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채팅 클라이언트의 </a:t>
            </a:r>
            <a:r>
              <a:rPr lang="ko-KR" altLang="en-US" sz="1400" dirty="0" err="1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요청값으로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실시간 처리하는 것을 말한다</a:t>
            </a:r>
            <a:r>
              <a:rPr lang="en-US" altLang="ko-KR" sz="1400" dirty="0" smtClean="0">
                <a:solidFill>
                  <a:prstClr val="black"/>
                </a:solidFill>
              </a:rPr>
              <a:t>.</a:t>
            </a:r>
          </a:p>
          <a:p>
            <a:endParaRPr lang="en-US" altLang="ko-KR" sz="1600" dirty="0" smtClean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2544" y="2764740"/>
            <a:ext cx="8638912" cy="3241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통신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방식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	  	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 </a:t>
            </a:r>
            <a:r>
              <a:rPr lang="ko-KR" altLang="en-US" sz="1400" dirty="0" err="1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한명의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클라이언트가 메시지를 소켓통신을 통해 서버에 전달하면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   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2)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서버는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push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방식으로 접속한 클라이언트에게 메시지를 전달한다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	3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 </a:t>
            </a:r>
            <a:r>
              <a:rPr lang="en-US" altLang="ko-KR" sz="1400" dirty="0" err="1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js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의 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socket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통신과 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java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의 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handler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와 연동처리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4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프로세스 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</a:t>
            </a:r>
            <a:r>
              <a:rPr lang="en-US" altLang="ko-KR" sz="1400" b="1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   front </a:t>
            </a:r>
            <a:r>
              <a:rPr lang="en-US" altLang="ko-KR" sz="1400" b="1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end(</a:t>
            </a:r>
            <a:r>
              <a:rPr lang="en-US" altLang="ko-KR" sz="1400" b="1" dirty="0" err="1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js,html</a:t>
            </a:r>
            <a:r>
              <a:rPr lang="en-US" altLang="ko-KR" sz="1400" b="1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	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     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서버에 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WEB SOCKET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통신으로 접속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		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   지원되는 </a:t>
            </a:r>
            <a:r>
              <a:rPr lang="ko-KR" altLang="en-US" sz="1400" dirty="0" err="1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메서드를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통해서 서버에 접속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		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 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메시지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전송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서버와 접속종료 처리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	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   </a:t>
            </a:r>
            <a:r>
              <a:rPr lang="en-US" altLang="ko-KR" sz="1400" b="1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back </a:t>
            </a:r>
            <a:r>
              <a:rPr lang="en-US" altLang="ko-KR" sz="1400" b="1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end(java)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		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   handler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를 통해서 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client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에서 오는 정보를 가지고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		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 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접속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메시지 처리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종료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예외처리 등을 한다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en-US" altLang="ko-KR" sz="14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-1"/>
            <a:ext cx="9144000" cy="409479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10085" y="0"/>
            <a:ext cx="1433915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chatting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539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0" y="-1"/>
            <a:ext cx="9144000" cy="409479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710085" y="0"/>
            <a:ext cx="1433915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chatting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2" name="Picture 2" descr="C:\Users\507-20\Desktop\img\파일 업로드\채팅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" y="537034"/>
            <a:ext cx="3495401" cy="271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766761" y="537034"/>
            <a:ext cx="256352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웹 소켓을 통한 서버와의 연결 처리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3991042" y="1013225"/>
            <a:ext cx="4984988" cy="1718900"/>
            <a:chOff x="3766761" y="875209"/>
            <a:chExt cx="4984988" cy="1718900"/>
          </a:xfrm>
        </p:grpSpPr>
        <p:pic>
          <p:nvPicPr>
            <p:cNvPr id="41" name="Picture 4" descr="C:\Users\507-20\Desktop\img\파일 업로드\접속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816" y="1173440"/>
              <a:ext cx="4842933" cy="680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6" descr="C:\Users\507-20\Desktop\img\파일 업로드\핸들 접속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0999" y="2233195"/>
              <a:ext cx="4778565" cy="360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직사각형 42"/>
            <p:cNvSpPr/>
            <p:nvPr/>
          </p:nvSpPr>
          <p:spPr>
            <a:xfrm>
              <a:off x="3766762" y="875209"/>
              <a:ext cx="503314" cy="228972"/>
            </a:xfrm>
            <a:prstGeom prst="rect">
              <a:avLst/>
            </a:prstGeom>
            <a:solidFill>
              <a:srgbClr val="C00000">
                <a:alpha val="8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lang="ko-KR" altLang="en-US" sz="12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3766761" y="1894844"/>
              <a:ext cx="831117" cy="228972"/>
            </a:xfrm>
            <a:prstGeom prst="rect">
              <a:avLst/>
            </a:prstGeom>
            <a:solidFill>
              <a:srgbClr val="C00000">
                <a:alpha val="8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Handler</a:t>
              </a:r>
              <a:endParaRPr lang="ko-KR" altLang="en-US" sz="12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766761" y="3442339"/>
            <a:ext cx="5290195" cy="2492711"/>
            <a:chOff x="3766761" y="3442339"/>
            <a:chExt cx="5290195" cy="2492711"/>
          </a:xfrm>
        </p:grpSpPr>
        <p:sp>
          <p:nvSpPr>
            <p:cNvPr id="45" name="직사각형 44"/>
            <p:cNvSpPr/>
            <p:nvPr/>
          </p:nvSpPr>
          <p:spPr>
            <a:xfrm>
              <a:off x="3766761" y="3442339"/>
              <a:ext cx="2409634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ko-KR" altLang="en-US" sz="1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메시지를 주고 받을 때 처리 내용</a:t>
              </a:r>
              <a:endPara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46" name="Picture 3" descr="C:\Users\507-20\Desktop\img\파일 업로드\핸들 전송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2167" y="5531438"/>
              <a:ext cx="5004789" cy="403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C:\Users\507-20\Desktop\img\파일 업로드\전송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8472" y="3878468"/>
              <a:ext cx="2677113" cy="977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직사각형 47"/>
            <p:cNvSpPr/>
            <p:nvPr/>
          </p:nvSpPr>
          <p:spPr>
            <a:xfrm>
              <a:off x="3991042" y="3873833"/>
              <a:ext cx="503314" cy="228972"/>
            </a:xfrm>
            <a:prstGeom prst="rect">
              <a:avLst/>
            </a:prstGeom>
            <a:solidFill>
              <a:srgbClr val="C00000">
                <a:alpha val="8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lang="ko-KR" altLang="en-US" sz="12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3991041" y="5142071"/>
              <a:ext cx="831117" cy="228972"/>
            </a:xfrm>
            <a:prstGeom prst="rect">
              <a:avLst/>
            </a:prstGeom>
            <a:solidFill>
              <a:srgbClr val="C00000">
                <a:alpha val="8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Handler</a:t>
              </a:r>
              <a:endParaRPr lang="ko-KR" altLang="en-US" sz="12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6" name="타원 5"/>
          <p:cNvSpPr/>
          <p:nvPr/>
        </p:nvSpPr>
        <p:spPr>
          <a:xfrm>
            <a:off x="2372264" y="1526875"/>
            <a:ext cx="405442" cy="336431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꺾인 연결선 8"/>
          <p:cNvCxnSpPr/>
          <p:nvPr/>
        </p:nvCxnSpPr>
        <p:spPr>
          <a:xfrm flipV="1">
            <a:off x="2572948" y="674235"/>
            <a:ext cx="1193813" cy="807797"/>
          </a:xfrm>
          <a:prstGeom prst="bentConnector3">
            <a:avLst>
              <a:gd name="adj1" fmla="val 141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/>
          <p:cNvSpPr/>
          <p:nvPr/>
        </p:nvSpPr>
        <p:spPr>
          <a:xfrm>
            <a:off x="2738600" y="1763469"/>
            <a:ext cx="405442" cy="336431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꺾인 연결선 50"/>
          <p:cNvCxnSpPr/>
          <p:nvPr/>
        </p:nvCxnSpPr>
        <p:spPr>
          <a:xfrm rot="16200000" flipH="1">
            <a:off x="2606316" y="2434904"/>
            <a:ext cx="1493126" cy="823117"/>
          </a:xfrm>
          <a:prstGeom prst="bentConnector3">
            <a:avLst>
              <a:gd name="adj1" fmla="val 99686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140639" y="4315764"/>
            <a:ext cx="3060327" cy="2041585"/>
            <a:chOff x="83715" y="4462481"/>
            <a:chExt cx="3060327" cy="2041585"/>
          </a:xfrm>
        </p:grpSpPr>
        <p:sp>
          <p:nvSpPr>
            <p:cNvPr id="52" name="직사각형 51"/>
            <p:cNvSpPr/>
            <p:nvPr/>
          </p:nvSpPr>
          <p:spPr>
            <a:xfrm>
              <a:off x="83715" y="4462481"/>
              <a:ext cx="3060327" cy="204158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200" dirty="0" smtClean="0">
                  <a:solidFill>
                    <a:schemeClr val="accent1">
                      <a:lumMod val="50000"/>
                    </a:schemeClr>
                  </a:solidFill>
                  <a:latin typeface="Consolas" panose="020B0609020204030204" pitchFamily="49" charset="0"/>
                </a:rPr>
                <a:t>Business Logic</a:t>
              </a:r>
            </a:p>
            <a:p>
              <a:endParaRPr lang="en-US" altLang="ko-KR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endParaRPr>
            </a:p>
            <a:p>
              <a:pPr marL="228600" indent="-228600">
                <a:spcBef>
                  <a:spcPts val="150"/>
                </a:spcBef>
                <a:buAutoNum type="arabicPeriod"/>
              </a:pPr>
              <a:r>
                <a:rPr lang="en-US" altLang="ko-KR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Admin</a:t>
              </a:r>
              <a:r>
                <a:rPr lang="ko-KR" altLang="en-US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과 프로젝트에 참여중인</a:t>
              </a:r>
              <a:r>
                <a:rPr lang="en-US" altLang="ko-KR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PM, </a:t>
              </a:r>
              <a:r>
                <a:rPr lang="ko-KR" altLang="en-US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팀원만 사용가</a:t>
              </a:r>
              <a:r>
                <a:rPr lang="ko-KR" altLang="en-US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능</a:t>
              </a:r>
              <a:endParaRPr lang="en-US" altLang="ko-KR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28600" indent="-228600">
                <a:spcBef>
                  <a:spcPts val="150"/>
                </a:spcBef>
                <a:buAutoNum type="arabicPeriod"/>
              </a:pPr>
              <a:r>
                <a:rPr lang="ko-KR" altLang="en-US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채팅입장 버튼클릭 시 </a:t>
              </a:r>
              <a:r>
                <a:rPr lang="ko-KR" altLang="en-US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서버에 </a:t>
              </a:r>
              <a:r>
                <a:rPr lang="en-US" altLang="ko-KR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WEB SOCKET</a:t>
              </a:r>
              <a:r>
                <a:rPr lang="ko-KR" altLang="en-US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통신으로 </a:t>
              </a:r>
              <a:r>
                <a:rPr lang="en-US" altLang="ko-KR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    </a:t>
              </a:r>
              <a:r>
                <a:rPr lang="ko-KR" altLang="en-US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접속이 가능</a:t>
              </a:r>
              <a:endParaRPr lang="en-US" altLang="ko-KR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28600" indent="-228600">
                <a:spcBef>
                  <a:spcPts val="150"/>
                </a:spcBef>
                <a:buAutoNum type="arabicPeriod"/>
              </a:pPr>
              <a:r>
                <a:rPr lang="ko-KR" altLang="en-US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메시지 전송 시 접속중인 인원에게 내용이 보여진다</a:t>
              </a:r>
              <a:r>
                <a:rPr lang="en-US" altLang="ko-KR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</a:p>
            <a:p>
              <a:pPr marL="228600" indent="-228600">
                <a:spcBef>
                  <a:spcPts val="150"/>
                </a:spcBef>
                <a:buAutoNum type="arabicPeriod"/>
              </a:pPr>
              <a:r>
                <a:rPr lang="ko-KR" altLang="en-US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나가기 버튼으로 접속 종료</a:t>
              </a:r>
              <a:endParaRPr lang="en-US" altLang="ko-KR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28600" indent="-228600">
                <a:buAutoNum type="arabicPeriod"/>
              </a:pPr>
              <a:endParaRPr lang="en-US" altLang="ko-KR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83715" y="4462481"/>
              <a:ext cx="1348270" cy="2289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Business logic</a:t>
              </a:r>
              <a:endParaRPr lang="ko-KR" altLang="en-US" sz="12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36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unction Flow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87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54227" y="892448"/>
            <a:ext cx="388825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20347" y="1715693"/>
            <a:ext cx="800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  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4357" y="1793267"/>
            <a:ext cx="79412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자본주의 사회에서 기업의 목표는 최대의 이윤을 남기는 것이다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그러나 결과에만 맞추어진 초점으로 인하여 그 공정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(process)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무시되었을 때의 문제점은 이천 물류창고 참사 등 각종 인재의 형태로 우리 곁에 다가오고 있다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600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효율적인 목표 달성과 </a:t>
            </a:r>
            <a:r>
              <a:rPr lang="ko-KR" altLang="en-US" sz="1600" dirty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체계적인 </a:t>
            </a:r>
            <a:r>
              <a:rPr lang="ko-KR" altLang="en-US" sz="1600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공정 관리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라는 두 마리 토끼를 잡기 위한 선택인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PMS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시스템을 개발하여 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프로젝트의 진행상황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소요시간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비용을 체계적으로 관리함으로써 프로젝트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진행 효율을 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향상시키고 한다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en-US" altLang="ko-KR" sz="16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154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626077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23567" y="197709"/>
            <a:ext cx="4679092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</a:t>
            </a:r>
            <a:r>
              <a:rPr lang="en-US" altLang="ko-KR" sz="36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unction </a:t>
            </a:r>
            <a:r>
              <a:rPr lang="en-US" altLang="ko-KR" sz="36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</a:t>
            </a:r>
            <a:r>
              <a:rPr lang="en-US" altLang="ko-KR" sz="36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low</a:t>
            </a:r>
            <a:endParaRPr lang="ko-KR" altLang="en-US" sz="36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19719" y="3236850"/>
            <a:ext cx="595035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prstClr val="white"/>
                </a:solidFill>
              </a:rPr>
              <a:t>팀원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3082" y="3248797"/>
            <a:ext cx="528991" cy="584775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prstClr val="white"/>
                </a:solidFill>
              </a:rPr>
              <a:t>CEO</a:t>
            </a:r>
          </a:p>
          <a:p>
            <a:pPr algn="ctr"/>
            <a:r>
              <a:rPr lang="en-US" altLang="ko-KR" sz="1600" b="1" dirty="0" smtClean="0">
                <a:solidFill>
                  <a:prstClr val="white"/>
                </a:solidFill>
              </a:rPr>
              <a:t>CTO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282442" y="3248797"/>
            <a:ext cx="473207" cy="3385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prstClr val="white"/>
                </a:solidFill>
              </a:rPr>
              <a:t>PM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316777" y="3075536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공지사항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316777" y="3947299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회의록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316777" y="1973686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간트차트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316777" y="2428147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업무리스트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316777" y="1481166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대시보드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57926" y="6985128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696511" y="3075535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316777" y="4765040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리스크관리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696511" y="3394014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삭제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696511" y="3931401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696511" y="4258086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696511" y="2427366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업무배정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696511" y="5066087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696511" y="4747009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75" name="꺾인 연결선 74"/>
          <p:cNvCxnSpPr/>
          <p:nvPr/>
        </p:nvCxnSpPr>
        <p:spPr>
          <a:xfrm flipV="1">
            <a:off x="4755649" y="3198646"/>
            <a:ext cx="561128" cy="219428"/>
          </a:xfrm>
          <a:prstGeom prst="bentConnector3">
            <a:avLst>
              <a:gd name="adj1" fmla="val 52936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76"/>
          <p:cNvCxnSpPr>
            <a:endCxn id="62" idx="1"/>
          </p:cNvCxnSpPr>
          <p:nvPr/>
        </p:nvCxnSpPr>
        <p:spPr>
          <a:xfrm rot="5400000" flipH="1" flipV="1">
            <a:off x="4853792" y="2751311"/>
            <a:ext cx="663038" cy="26293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꺾인 연결선 79"/>
          <p:cNvCxnSpPr>
            <a:endCxn id="61" idx="1"/>
          </p:cNvCxnSpPr>
          <p:nvPr/>
        </p:nvCxnSpPr>
        <p:spPr>
          <a:xfrm rot="5400000" flipH="1" flipV="1">
            <a:off x="4958472" y="2192171"/>
            <a:ext cx="453679" cy="26293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>
            <a:endCxn id="60" idx="1"/>
          </p:cNvCxnSpPr>
          <p:nvPr/>
        </p:nvCxnSpPr>
        <p:spPr>
          <a:xfrm rot="16200000" flipH="1">
            <a:off x="4855693" y="3609326"/>
            <a:ext cx="659236" cy="26293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 85"/>
          <p:cNvCxnSpPr>
            <a:endCxn id="66" idx="1"/>
          </p:cNvCxnSpPr>
          <p:nvPr/>
        </p:nvCxnSpPr>
        <p:spPr>
          <a:xfrm rot="16200000" flipH="1">
            <a:off x="4776440" y="4347814"/>
            <a:ext cx="817742" cy="26293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endCxn id="71" idx="1"/>
          </p:cNvCxnSpPr>
          <p:nvPr/>
        </p:nvCxnSpPr>
        <p:spPr>
          <a:xfrm>
            <a:off x="6417487" y="2550477"/>
            <a:ext cx="279024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>
            <a:off x="6417487" y="3198645"/>
            <a:ext cx="279024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/>
          <p:nvPr/>
        </p:nvCxnSpPr>
        <p:spPr>
          <a:xfrm>
            <a:off x="6417487" y="4070408"/>
            <a:ext cx="279024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/>
          <p:cNvCxnSpPr/>
          <p:nvPr/>
        </p:nvCxnSpPr>
        <p:spPr>
          <a:xfrm>
            <a:off x="6417487" y="4888151"/>
            <a:ext cx="279024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 101"/>
          <p:cNvCxnSpPr/>
          <p:nvPr/>
        </p:nvCxnSpPr>
        <p:spPr>
          <a:xfrm>
            <a:off x="7789263" y="2550476"/>
            <a:ext cx="886785" cy="663821"/>
          </a:xfrm>
          <a:prstGeom prst="bentConnector3">
            <a:avLst>
              <a:gd name="adj1" fmla="val 100164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 95"/>
          <p:cNvCxnSpPr>
            <a:endCxn id="68" idx="1"/>
          </p:cNvCxnSpPr>
          <p:nvPr/>
        </p:nvCxnSpPr>
        <p:spPr>
          <a:xfrm rot="16200000" flipH="1">
            <a:off x="6460932" y="3281546"/>
            <a:ext cx="311454" cy="159703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106"/>
          <p:cNvCxnSpPr/>
          <p:nvPr/>
        </p:nvCxnSpPr>
        <p:spPr>
          <a:xfrm rot="16200000" flipH="1">
            <a:off x="6460932" y="4130387"/>
            <a:ext cx="311454" cy="159703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꺾인 연결선 108"/>
          <p:cNvCxnSpPr/>
          <p:nvPr/>
        </p:nvCxnSpPr>
        <p:spPr>
          <a:xfrm rot="10800000">
            <a:off x="7823655" y="3236852"/>
            <a:ext cx="618751" cy="153886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 112"/>
          <p:cNvCxnSpPr/>
          <p:nvPr/>
        </p:nvCxnSpPr>
        <p:spPr>
          <a:xfrm rot="5400000">
            <a:off x="7647882" y="3585261"/>
            <a:ext cx="667722" cy="302575"/>
          </a:xfrm>
          <a:prstGeom prst="bentConnector3">
            <a:avLst>
              <a:gd name="adj1" fmla="val 100583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꺾인 연결선 117"/>
          <p:cNvCxnSpPr/>
          <p:nvPr/>
        </p:nvCxnSpPr>
        <p:spPr>
          <a:xfrm rot="5400000">
            <a:off x="7592680" y="4292289"/>
            <a:ext cx="778127" cy="302575"/>
          </a:xfrm>
          <a:prstGeom prst="bentConnector3">
            <a:avLst>
              <a:gd name="adj1" fmla="val 99758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6696511" y="5385165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댓글작성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22" name="꺾인 연결선 121"/>
          <p:cNvCxnSpPr/>
          <p:nvPr/>
        </p:nvCxnSpPr>
        <p:spPr>
          <a:xfrm rot="16200000" flipH="1">
            <a:off x="6298799" y="5117454"/>
            <a:ext cx="618690" cy="160085"/>
          </a:xfrm>
          <a:prstGeom prst="bentConnector3">
            <a:avLst>
              <a:gd name="adj1" fmla="val 99265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6696511" y="5704243"/>
            <a:ext cx="1100710" cy="2308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prstClr val="black"/>
                </a:solidFill>
              </a:rPr>
              <a:t>코멘트 작성</a:t>
            </a:r>
            <a:r>
              <a:rPr lang="en-US" altLang="ko-KR" sz="900" b="1" dirty="0" smtClean="0">
                <a:solidFill>
                  <a:prstClr val="black"/>
                </a:solidFill>
              </a:rPr>
              <a:t>/</a:t>
            </a:r>
            <a:r>
              <a:rPr lang="ko-KR" altLang="en-US" sz="900" b="1" dirty="0" smtClean="0">
                <a:solidFill>
                  <a:prstClr val="black"/>
                </a:solidFill>
              </a:rPr>
              <a:t>수정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6696511" y="2740571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업무처리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26" name="꺾인 연결선 125"/>
          <p:cNvCxnSpPr/>
          <p:nvPr/>
        </p:nvCxnSpPr>
        <p:spPr>
          <a:xfrm rot="16200000" flipH="1">
            <a:off x="6460933" y="2630233"/>
            <a:ext cx="311454" cy="159703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꺾인 연결선 126"/>
          <p:cNvCxnSpPr/>
          <p:nvPr/>
        </p:nvCxnSpPr>
        <p:spPr>
          <a:xfrm rot="10800000">
            <a:off x="6417486" y="2096796"/>
            <a:ext cx="2402978" cy="1132226"/>
          </a:xfrm>
          <a:prstGeom prst="bentConnector3">
            <a:avLst>
              <a:gd name="adj1" fmla="val -51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꺾인 연결선 140"/>
          <p:cNvCxnSpPr/>
          <p:nvPr/>
        </p:nvCxnSpPr>
        <p:spPr>
          <a:xfrm rot="5400000">
            <a:off x="7811678" y="4858508"/>
            <a:ext cx="348283" cy="294421"/>
          </a:xfrm>
          <a:prstGeom prst="bentConnector3">
            <a:avLst>
              <a:gd name="adj1" fmla="val 99671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꺾인 연결선 141"/>
          <p:cNvCxnSpPr/>
          <p:nvPr/>
        </p:nvCxnSpPr>
        <p:spPr>
          <a:xfrm rot="5400000">
            <a:off x="7798727" y="5179652"/>
            <a:ext cx="374187" cy="294420"/>
          </a:xfrm>
          <a:prstGeom prst="bentConnector3">
            <a:avLst>
              <a:gd name="adj1" fmla="val 100635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꺾인 연결선 144"/>
          <p:cNvCxnSpPr/>
          <p:nvPr/>
        </p:nvCxnSpPr>
        <p:spPr>
          <a:xfrm rot="16200000" flipH="1">
            <a:off x="6452225" y="5580270"/>
            <a:ext cx="311454" cy="159703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꺾인 연결선 152"/>
          <p:cNvCxnSpPr/>
          <p:nvPr/>
        </p:nvCxnSpPr>
        <p:spPr>
          <a:xfrm rot="10800000">
            <a:off x="6417485" y="1567112"/>
            <a:ext cx="2402978" cy="1132226"/>
          </a:xfrm>
          <a:prstGeom prst="bentConnector3">
            <a:avLst>
              <a:gd name="adj1" fmla="val -51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꺾인 연결선 153"/>
          <p:cNvCxnSpPr/>
          <p:nvPr/>
        </p:nvCxnSpPr>
        <p:spPr>
          <a:xfrm rot="16200000" flipV="1">
            <a:off x="7794539" y="2898359"/>
            <a:ext cx="382563" cy="294420"/>
          </a:xfrm>
          <a:prstGeom prst="bentConnector3">
            <a:avLst>
              <a:gd name="adj1" fmla="val 99527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꺾인 연결선 160"/>
          <p:cNvCxnSpPr/>
          <p:nvPr/>
        </p:nvCxnSpPr>
        <p:spPr>
          <a:xfrm rot="5400000" flipH="1" flipV="1">
            <a:off x="4940693" y="1719932"/>
            <a:ext cx="489238" cy="262930"/>
          </a:xfrm>
          <a:prstGeom prst="bentConnector3">
            <a:avLst>
              <a:gd name="adj1" fmla="val 100514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1199502" y="2755418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공지사항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1199502" y="3627181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회의록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1199502" y="2107248"/>
            <a:ext cx="1100710" cy="246221"/>
          </a:xfrm>
          <a:prstGeom prst="rect">
            <a:avLst/>
          </a:prstGeom>
          <a:solidFill>
            <a:srgbClr val="F27E89"/>
          </a:solidFill>
          <a:ln>
            <a:solidFill>
              <a:srgbClr val="FDBBC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대시보드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2579236" y="2755417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1199502" y="4444922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리스크관리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2579236" y="3073896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삭제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2579236" y="3611283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2579236" y="3937968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2579236" y="4745969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2579236" y="4426891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78" name="꺾인 연결선 177"/>
          <p:cNvCxnSpPr/>
          <p:nvPr/>
        </p:nvCxnSpPr>
        <p:spPr>
          <a:xfrm rot="5400000" flipH="1" flipV="1">
            <a:off x="728995" y="2431192"/>
            <a:ext cx="663038" cy="262932"/>
          </a:xfrm>
          <a:prstGeom prst="bentConnector2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꺾인 연결선 179"/>
          <p:cNvCxnSpPr>
            <a:endCxn id="165" idx="1"/>
          </p:cNvCxnSpPr>
          <p:nvPr/>
        </p:nvCxnSpPr>
        <p:spPr>
          <a:xfrm rot="16200000" flipH="1">
            <a:off x="714198" y="3264987"/>
            <a:ext cx="700155" cy="270454"/>
          </a:xfrm>
          <a:prstGeom prst="bentConnector2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꺾인 연결선 180"/>
          <p:cNvCxnSpPr/>
          <p:nvPr/>
        </p:nvCxnSpPr>
        <p:spPr>
          <a:xfrm rot="16200000" flipH="1">
            <a:off x="651973" y="4027695"/>
            <a:ext cx="817742" cy="262932"/>
          </a:xfrm>
          <a:prstGeom prst="bentConnector2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/>
          <p:nvPr/>
        </p:nvCxnSpPr>
        <p:spPr>
          <a:xfrm>
            <a:off x="2300212" y="2878527"/>
            <a:ext cx="279024" cy="0"/>
          </a:xfrm>
          <a:prstGeom prst="straightConnector1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/>
          <p:nvPr/>
        </p:nvCxnSpPr>
        <p:spPr>
          <a:xfrm>
            <a:off x="2300212" y="3750290"/>
            <a:ext cx="279024" cy="0"/>
          </a:xfrm>
          <a:prstGeom prst="straightConnector1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/>
          <p:nvPr/>
        </p:nvCxnSpPr>
        <p:spPr>
          <a:xfrm>
            <a:off x="2300212" y="4568033"/>
            <a:ext cx="279024" cy="0"/>
          </a:xfrm>
          <a:prstGeom prst="straightConnector1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꺾인 연결선 186"/>
          <p:cNvCxnSpPr>
            <a:endCxn id="171" idx="1"/>
          </p:cNvCxnSpPr>
          <p:nvPr/>
        </p:nvCxnSpPr>
        <p:spPr>
          <a:xfrm rot="16200000" flipH="1">
            <a:off x="2343657" y="2961428"/>
            <a:ext cx="311454" cy="159703"/>
          </a:xfrm>
          <a:prstGeom prst="bentConnector2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꺾인 연결선 189"/>
          <p:cNvCxnSpPr/>
          <p:nvPr/>
        </p:nvCxnSpPr>
        <p:spPr>
          <a:xfrm rot="5400000">
            <a:off x="3496324" y="3265143"/>
            <a:ext cx="667722" cy="302575"/>
          </a:xfrm>
          <a:prstGeom prst="bentConnector3">
            <a:avLst>
              <a:gd name="adj1" fmla="val 100583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꺾인 연결선 190"/>
          <p:cNvCxnSpPr/>
          <p:nvPr/>
        </p:nvCxnSpPr>
        <p:spPr>
          <a:xfrm rot="5400000">
            <a:off x="3441122" y="3972171"/>
            <a:ext cx="778127" cy="302575"/>
          </a:xfrm>
          <a:prstGeom prst="bentConnector3">
            <a:avLst>
              <a:gd name="adj1" fmla="val 99758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/>
          <p:cNvSpPr txBox="1"/>
          <p:nvPr/>
        </p:nvSpPr>
        <p:spPr>
          <a:xfrm>
            <a:off x="2579236" y="5065047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댓글작성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93" name="꺾인 연결선 192"/>
          <p:cNvCxnSpPr/>
          <p:nvPr/>
        </p:nvCxnSpPr>
        <p:spPr>
          <a:xfrm rot="16200000" flipH="1">
            <a:off x="2181524" y="4797336"/>
            <a:ext cx="618690" cy="160085"/>
          </a:xfrm>
          <a:prstGeom prst="bentConnector3">
            <a:avLst>
              <a:gd name="adj1" fmla="val 99265"/>
            </a:avLst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꺾인 연결선 197"/>
          <p:cNvCxnSpPr/>
          <p:nvPr/>
        </p:nvCxnSpPr>
        <p:spPr>
          <a:xfrm rot="5400000">
            <a:off x="3660120" y="4538390"/>
            <a:ext cx="348283" cy="294421"/>
          </a:xfrm>
          <a:prstGeom prst="bentConnector3">
            <a:avLst>
              <a:gd name="adj1" fmla="val 99671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꺾인 연결선 198"/>
          <p:cNvCxnSpPr/>
          <p:nvPr/>
        </p:nvCxnSpPr>
        <p:spPr>
          <a:xfrm rot="5400000">
            <a:off x="3647169" y="4859534"/>
            <a:ext cx="374187" cy="294420"/>
          </a:xfrm>
          <a:prstGeom prst="bentConnector3">
            <a:avLst>
              <a:gd name="adj1" fmla="val 100635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/>
          <p:cNvSpPr txBox="1"/>
          <p:nvPr/>
        </p:nvSpPr>
        <p:spPr>
          <a:xfrm>
            <a:off x="2570912" y="5398607"/>
            <a:ext cx="1100710" cy="2308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prstClr val="black"/>
                </a:solidFill>
              </a:rPr>
              <a:t>코멘트 작성</a:t>
            </a:r>
            <a:r>
              <a:rPr lang="en-US" altLang="ko-KR" sz="900" b="1" dirty="0" smtClean="0">
                <a:solidFill>
                  <a:prstClr val="black"/>
                </a:solidFill>
              </a:rPr>
              <a:t>/</a:t>
            </a:r>
            <a:r>
              <a:rPr lang="ko-KR" altLang="en-US" sz="900" b="1" dirty="0" smtClean="0">
                <a:solidFill>
                  <a:prstClr val="black"/>
                </a:solidFill>
              </a:rPr>
              <a:t>수정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cxnSp>
        <p:nvCxnSpPr>
          <p:cNvPr id="207" name="꺾인 연결선 206"/>
          <p:cNvCxnSpPr/>
          <p:nvPr/>
        </p:nvCxnSpPr>
        <p:spPr>
          <a:xfrm rot="5400000">
            <a:off x="3643091" y="5192793"/>
            <a:ext cx="374187" cy="294420"/>
          </a:xfrm>
          <a:prstGeom prst="bentConnector3">
            <a:avLst>
              <a:gd name="adj1" fmla="val 100635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꺾인 연결선 88"/>
          <p:cNvCxnSpPr/>
          <p:nvPr/>
        </p:nvCxnSpPr>
        <p:spPr>
          <a:xfrm rot="5400000">
            <a:off x="3502213" y="3557681"/>
            <a:ext cx="667722" cy="302575"/>
          </a:xfrm>
          <a:prstGeom prst="bentConnector3">
            <a:avLst>
              <a:gd name="adj1" fmla="val 100583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꺾인 연결선 96"/>
          <p:cNvCxnSpPr/>
          <p:nvPr/>
        </p:nvCxnSpPr>
        <p:spPr>
          <a:xfrm flipV="1">
            <a:off x="663835" y="2878529"/>
            <a:ext cx="527429" cy="662656"/>
          </a:xfrm>
          <a:prstGeom prst="bentConnector3">
            <a:avLst>
              <a:gd name="adj1" fmla="val 50000"/>
            </a:avLst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 99"/>
          <p:cNvCxnSpPr/>
          <p:nvPr/>
        </p:nvCxnSpPr>
        <p:spPr>
          <a:xfrm rot="10800000">
            <a:off x="3705658" y="2252446"/>
            <a:ext cx="541581" cy="1165628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2591647" y="2103035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간트차트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302141" y="2193194"/>
            <a:ext cx="267586" cy="0"/>
          </a:xfrm>
          <a:prstGeom prst="straightConnector1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17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DB </a:t>
            </a:r>
            <a:r>
              <a:rPr lang="en-US" altLang="ko-KR" sz="32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</a:t>
            </a:r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onstruction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68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4756" y="222423"/>
            <a:ext cx="4679092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ERD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개요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810000"/>
            <a:ext cx="6306207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3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4756" y="220378"/>
            <a:ext cx="4679092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ERD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논리 설계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0" y="900000"/>
            <a:ext cx="8640000" cy="502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3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4756" y="220378"/>
            <a:ext cx="4679092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ERD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물리 설계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0" y="900000"/>
            <a:ext cx="8640000" cy="520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8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creen </a:t>
            </a:r>
            <a:r>
              <a:rPr lang="en-US" altLang="ko-KR" sz="32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esign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79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>
            <a:alpha val="7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721501" y="2786332"/>
            <a:ext cx="3820145" cy="1337094"/>
          </a:xfrm>
          <a:prstGeom prst="rect">
            <a:avLst/>
          </a:prstGeom>
          <a:solidFill>
            <a:srgbClr val="FDBBC1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346385" y="2950565"/>
            <a:ext cx="4570377" cy="1107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4800" dirty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en-US" altLang="ko-KR" sz="4800" dirty="0"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516" y="1850433"/>
            <a:ext cx="2508114" cy="93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11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1902945"/>
            <a:ext cx="9143999" cy="1851845"/>
            <a:chOff x="71322" y="1902945"/>
            <a:chExt cx="9143999" cy="1851845"/>
          </a:xfrm>
        </p:grpSpPr>
        <p:sp>
          <p:nvSpPr>
            <p:cNvPr id="3" name="직사각형 2"/>
            <p:cNvSpPr/>
            <p:nvPr/>
          </p:nvSpPr>
          <p:spPr>
            <a:xfrm>
              <a:off x="2398143" y="2564403"/>
              <a:ext cx="4528868" cy="1162208"/>
            </a:xfrm>
            <a:prstGeom prst="rect">
              <a:avLst/>
            </a:prstGeom>
            <a:solidFill>
              <a:schemeClr val="bg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021"/>
            <a:stretch/>
          </p:blipFill>
          <p:spPr>
            <a:xfrm>
              <a:off x="3204519" y="1902945"/>
              <a:ext cx="2877606" cy="661457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2398143" y="2564402"/>
              <a:ext cx="4459857" cy="1093198"/>
            </a:xfrm>
            <a:prstGeom prst="rect">
              <a:avLst/>
            </a:prstGeom>
            <a:solidFill>
              <a:srgbClr val="FDBBC1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1322" y="2866983"/>
              <a:ext cx="9143999" cy="557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rgbClr val="E7E6E6">
                      <a:lumMod val="25000"/>
                    </a:srgb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사원정보</a:t>
              </a:r>
              <a:endParaRPr lang="ko-KR" altLang="en-US" sz="2800" dirty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6927011" y="3508569"/>
              <a:ext cx="698740" cy="24622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>
                  <a:solidFill>
                    <a:srgbClr val="E7E6E6">
                      <a:lumMod val="50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김진수</a:t>
              </a:r>
              <a:endParaRPr lang="ko-KR" altLang="en-US" sz="1000" dirty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241957" y="2564402"/>
              <a:ext cx="1156186" cy="364884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prstClr val="white"/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화면설계</a:t>
              </a:r>
              <a:endParaRPr lang="ko-KR" altLang="en-US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223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779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6" y="772093"/>
            <a:ext cx="4732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사원번호</a:t>
            </a:r>
            <a:r>
              <a:rPr lang="en-US" altLang="ko-KR" sz="1200" dirty="0" smtClean="0">
                <a:solidFill>
                  <a:prstClr val="black"/>
                </a:solidFill>
              </a:rPr>
              <a:t>-</a:t>
            </a:r>
            <a:r>
              <a:rPr lang="ko-KR" altLang="en-US" sz="1200" dirty="0" smtClean="0">
                <a:solidFill>
                  <a:prstClr val="black"/>
                </a:solidFill>
              </a:rPr>
              <a:t>비밀번호 로그인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smtClean="0">
                <a:solidFill>
                  <a:prstClr val="black"/>
                </a:solidFill>
              </a:rPr>
              <a:t>사원번호</a:t>
            </a:r>
            <a:r>
              <a:rPr lang="en-US" altLang="ko-KR" sz="1200" dirty="0">
                <a:solidFill>
                  <a:prstClr val="black"/>
                </a:solidFill>
              </a:rPr>
              <a:t>-</a:t>
            </a:r>
            <a:r>
              <a:rPr lang="ko-KR" altLang="en-US" sz="1200" dirty="0" smtClean="0">
                <a:solidFill>
                  <a:prstClr val="black"/>
                </a:solidFill>
              </a:rPr>
              <a:t>비밀번호 찾기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smtClean="0">
                <a:solidFill>
                  <a:prstClr val="black"/>
                </a:solidFill>
              </a:rPr>
              <a:t>회원등록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998092" y="198761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1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95524" y="329234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0" name="직사각형 16"/>
          <p:cNvSpPr/>
          <p:nvPr/>
        </p:nvSpPr>
        <p:spPr>
          <a:xfrm>
            <a:off x="995524" y="384679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998091" y="268263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853410" y="1708038"/>
            <a:ext cx="2529192" cy="8231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prstClr val="black"/>
                </a:solidFill>
              </a:rPr>
              <a:t>회사 명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19861" y="3212993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0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819861" y="3766358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prstClr val="black"/>
                </a:solidFill>
              </a:rPr>
              <a:t>비밀번호 입력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819861" y="4527246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prstClr val="black"/>
                </a:solidFill>
              </a:rPr>
              <a:t>로그인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819861" y="5021668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prstClr val="black"/>
                </a:solidFill>
              </a:rPr>
              <a:t>회원 등록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22024" y="4265545"/>
            <a:ext cx="1028268" cy="1865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000" dirty="0">
                <a:solidFill>
                  <a:prstClr val="black"/>
                </a:solidFill>
              </a:rPr>
              <a:t>저장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819861" y="5495544"/>
            <a:ext cx="1030431" cy="1916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000" dirty="0">
                <a:solidFill>
                  <a:prstClr val="black"/>
                </a:solidFill>
              </a:rPr>
              <a:t>찾기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400965" y="5492762"/>
            <a:ext cx="1071287" cy="1944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prstClr val="black"/>
                </a:solidFill>
              </a:rPr>
              <a:t>비밀번호 </a:t>
            </a:r>
            <a:r>
              <a:rPr lang="ko-KR" altLang="en-US" sz="1000" dirty="0" smtClean="0">
                <a:solidFill>
                  <a:prstClr val="black"/>
                </a:solidFill>
              </a:rPr>
              <a:t>찾기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357395" y="2618120"/>
            <a:ext cx="352122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prstClr val="black"/>
                </a:solidFill>
              </a:rPr>
              <a:t>Project Management System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1" name="직사각형 16"/>
          <p:cNvSpPr/>
          <p:nvPr/>
        </p:nvSpPr>
        <p:spPr>
          <a:xfrm>
            <a:off x="1000774" y="42632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 smtClean="0">
                <a:solidFill>
                  <a:prstClr val="white"/>
                </a:solidFill>
              </a:rPr>
              <a:t>5</a:t>
            </a:r>
            <a:endParaRPr lang="en-US" altLang="ko-KR" sz="1000" b="1" dirty="0">
              <a:solidFill>
                <a:prstClr val="white"/>
              </a:solidFill>
            </a:endParaRPr>
          </a:p>
        </p:txBody>
      </p:sp>
      <p:sp>
        <p:nvSpPr>
          <p:cNvPr id="33" name="직사각형 16"/>
          <p:cNvSpPr/>
          <p:nvPr/>
        </p:nvSpPr>
        <p:spPr>
          <a:xfrm>
            <a:off x="995524" y="460960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 smtClean="0">
                <a:solidFill>
                  <a:prstClr val="white"/>
                </a:solidFill>
              </a:rPr>
              <a:t>6</a:t>
            </a:r>
            <a:endParaRPr lang="en-US" altLang="ko-KR" sz="1000" b="1" dirty="0">
              <a:solidFill>
                <a:prstClr val="white"/>
              </a:solidFill>
            </a:endParaRPr>
          </a:p>
        </p:txBody>
      </p:sp>
      <p:sp>
        <p:nvSpPr>
          <p:cNvPr id="37" name="직사각형 16"/>
          <p:cNvSpPr/>
          <p:nvPr/>
        </p:nvSpPr>
        <p:spPr>
          <a:xfrm>
            <a:off x="995523" y="510839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 smtClean="0">
                <a:solidFill>
                  <a:prstClr val="white"/>
                </a:solidFill>
              </a:rPr>
              <a:t>7</a:t>
            </a:r>
            <a:endParaRPr lang="en-US" altLang="ko-KR" sz="1000" b="1" dirty="0">
              <a:solidFill>
                <a:prstClr val="white"/>
              </a:solidFill>
            </a:endParaRPr>
          </a:p>
        </p:txBody>
      </p:sp>
      <p:sp>
        <p:nvSpPr>
          <p:cNvPr id="38" name="직사각형 16"/>
          <p:cNvSpPr/>
          <p:nvPr/>
        </p:nvSpPr>
        <p:spPr>
          <a:xfrm>
            <a:off x="995523" y="547516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 smtClean="0">
                <a:solidFill>
                  <a:prstClr val="white"/>
                </a:solidFill>
              </a:rPr>
              <a:t>8</a:t>
            </a:r>
            <a:endParaRPr lang="en-US" altLang="ko-KR" sz="1000" b="1" dirty="0">
              <a:solidFill>
                <a:prstClr val="white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1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회사명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380359" y="1550554"/>
            <a:ext cx="2694495" cy="430887"/>
            <a:chOff x="6383603" y="999325"/>
            <a:chExt cx="2694495" cy="430887"/>
          </a:xfrm>
        </p:grpSpPr>
        <p:sp>
          <p:nvSpPr>
            <p:cNvPr id="4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P.M.S</a:t>
              </a: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380356" y="2105030"/>
            <a:ext cx="2694495" cy="430887"/>
            <a:chOff x="6383603" y="999325"/>
            <a:chExt cx="2694495" cy="430887"/>
          </a:xfrm>
        </p:grpSpPr>
        <p:sp>
          <p:nvSpPr>
            <p:cNvPr id="4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380356" y="2656259"/>
            <a:ext cx="2694495" cy="430887"/>
            <a:chOff x="6383603" y="999325"/>
            <a:chExt cx="2694495" cy="430887"/>
          </a:xfrm>
        </p:grpSpPr>
        <p:sp>
          <p:nvSpPr>
            <p:cNvPr id="5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6377112" y="3178310"/>
            <a:ext cx="2694495" cy="769441"/>
            <a:chOff x="6383603" y="999325"/>
            <a:chExt cx="2694495" cy="769441"/>
          </a:xfrm>
        </p:grpSpPr>
        <p:sp>
          <p:nvSpPr>
            <p:cNvPr id="6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저장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체크박스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쿠키를 이용해 사원번호 저장 및 가져오기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6383603" y="5266916"/>
            <a:ext cx="2694495" cy="430887"/>
            <a:chOff x="6383603" y="999325"/>
            <a:chExt cx="2694495" cy="430887"/>
          </a:xfrm>
        </p:grpSpPr>
        <p:sp>
          <p:nvSpPr>
            <p:cNvPr id="6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8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6375763" y="4694509"/>
            <a:ext cx="2694495" cy="430887"/>
            <a:chOff x="6383603" y="999325"/>
            <a:chExt cx="2694495" cy="430887"/>
          </a:xfrm>
        </p:grpSpPr>
        <p:sp>
          <p:nvSpPr>
            <p:cNvPr id="66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7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회원 등록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6383603" y="4139458"/>
            <a:ext cx="2694495" cy="430887"/>
            <a:chOff x="6383603" y="999325"/>
            <a:chExt cx="2694495" cy="430887"/>
          </a:xfrm>
        </p:grpSpPr>
        <p:sp>
          <p:nvSpPr>
            <p:cNvPr id="69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6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로그인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submit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기능 버튼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51" name="직사각형 50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로그인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메인화면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15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사원정보의 이름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err="1" smtClean="0">
                <a:solidFill>
                  <a:prstClr val="black"/>
                </a:solidFill>
              </a:rPr>
              <a:t>이메일로</a:t>
            </a:r>
            <a:r>
              <a:rPr lang="ko-KR" altLang="en-US" sz="1200" dirty="0" smtClean="0">
                <a:solidFill>
                  <a:prstClr val="black"/>
                </a:solidFill>
              </a:rPr>
              <a:t> 사원번호 찾기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1382446" y="243453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82446" y="420585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0" name="직사각형 16"/>
          <p:cNvSpPr/>
          <p:nvPr/>
        </p:nvSpPr>
        <p:spPr>
          <a:xfrm>
            <a:off x="1382446" y="475732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382446" y="33702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400520" y="2338023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찾기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838054" y="3289850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이름 입력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838054" y="4125415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prstClr val="black"/>
                </a:solidFill>
              </a:rPr>
              <a:t>이메일</a:t>
            </a:r>
            <a:r>
              <a:rPr lang="ko-KR" altLang="en-US" sz="1100" dirty="0">
                <a:solidFill>
                  <a:prstClr val="black"/>
                </a:solidFill>
              </a:rPr>
              <a:t> 입력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838054" y="4676891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확인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838054" y="2974151"/>
            <a:ext cx="745943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이름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838054" y="3810430"/>
            <a:ext cx="745943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prstClr val="black"/>
                </a:solidFill>
              </a:rPr>
              <a:t>이메일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44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6380359" y="1550554"/>
            <a:ext cx="2694495" cy="769441"/>
            <a:chOff x="6383603" y="999325"/>
            <a:chExt cx="2694495" cy="769441"/>
          </a:xfrm>
        </p:grpSpPr>
        <p:sp>
          <p:nvSpPr>
            <p:cNvPr id="4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380356" y="2562234"/>
            <a:ext cx="2694495" cy="769441"/>
            <a:chOff x="6383603" y="999325"/>
            <a:chExt cx="2694495" cy="769441"/>
          </a:xfrm>
        </p:grpSpPr>
        <p:sp>
          <p:nvSpPr>
            <p:cNvPr id="5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380356" y="3599845"/>
            <a:ext cx="2694495" cy="600164"/>
            <a:chOff x="6383603" y="999325"/>
            <a:chExt cx="2694495" cy="600164"/>
          </a:xfrm>
        </p:grpSpPr>
        <p:sp>
          <p:nvSpPr>
            <p:cNvPr id="5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확인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일치하는 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사원번호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사원번호찾기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- 1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381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807308" y="2900881"/>
            <a:ext cx="7529384" cy="1688757"/>
          </a:xfrm>
          <a:prstGeom prst="rect">
            <a:avLst/>
          </a:prstGeom>
          <a:solidFill>
            <a:schemeClr val="bg1">
              <a:lumMod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8130" y="2660348"/>
            <a:ext cx="748218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endParaRPr lang="en-US" altLang="ko-KR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기업이 운영하는 다양한 프로젝트의 정보개요</a:t>
            </a:r>
            <a:r>
              <a:rPr lang="en-US" altLang="ko-KR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진척현황</a:t>
            </a:r>
            <a:r>
              <a:rPr lang="en-US" altLang="ko-KR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인력배정</a:t>
            </a:r>
            <a:r>
              <a:rPr lang="en-US" altLang="ko-KR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원가분석 등의 정보를 한 눈에 조회할 수 있어 기업의 전략추진과 경영혁신</a:t>
            </a:r>
            <a:r>
              <a:rPr lang="en-US" altLang="ko-KR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운영관리를 </a:t>
            </a:r>
            <a:endParaRPr lang="en-US" altLang="ko-KR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체계적으로 관리하여 업무의 생산성과 효율성을 향상시키는 솔루션</a:t>
            </a:r>
            <a:endParaRPr lang="en-US" altLang="ko-KR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37826"/>
            <a:ext cx="2120900" cy="309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949976" y="1210033"/>
            <a:ext cx="3071520" cy="1218988"/>
            <a:chOff x="3036240" y="1214025"/>
            <a:chExt cx="3071520" cy="1218988"/>
          </a:xfrm>
        </p:grpSpPr>
        <p:sp>
          <p:nvSpPr>
            <p:cNvPr id="4" name="직사각형 3"/>
            <p:cNvSpPr/>
            <p:nvPr/>
          </p:nvSpPr>
          <p:spPr>
            <a:xfrm>
              <a:off x="3754308" y="1354160"/>
              <a:ext cx="1635384" cy="9387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4000" dirty="0" smtClean="0">
                  <a:solidFill>
                    <a:srgbClr val="F27E89"/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PMS</a:t>
              </a:r>
              <a:r>
                <a:rPr lang="en-US" altLang="ko-KR" sz="4000" dirty="0" smtClean="0">
                  <a:solidFill>
                    <a:srgbClr val="E7E6E6">
                      <a:lumMod val="50000"/>
                    </a:srgb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?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036240" y="1214025"/>
              <a:ext cx="453970" cy="12189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5400" dirty="0" smtClean="0">
                  <a:solidFill>
                    <a:srgbClr val="E7E6E6">
                      <a:lumMod val="25000"/>
                    </a:srgb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[</a:t>
              </a:r>
              <a:endParaRPr lang="en-US" altLang="ko-KR" sz="5400" dirty="0">
                <a:solidFill>
                  <a:srgbClr val="E7E6E6">
                    <a:lumMod val="2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653790" y="1214025"/>
              <a:ext cx="453970" cy="12189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5400" dirty="0">
                  <a:solidFill>
                    <a:srgbClr val="E7E6E6">
                      <a:lumMod val="25000"/>
                    </a:srgb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]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371415" y="2109853"/>
              <a:ext cx="240117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solidFill>
                    <a:srgbClr val="E7E6E6">
                      <a:lumMod val="50000"/>
                    </a:srgb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(Project Management System)</a:t>
              </a:r>
              <a:endParaRPr lang="ko-KR" altLang="en-US" sz="1200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532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이름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err="1" smtClean="0">
                <a:solidFill>
                  <a:prstClr val="black"/>
                </a:solidFill>
              </a:rPr>
              <a:t>이메일이</a:t>
            </a:r>
            <a:r>
              <a:rPr lang="ko-KR" altLang="en-US" sz="1200" dirty="0" smtClean="0">
                <a:solidFill>
                  <a:prstClr val="black"/>
                </a:solidFill>
              </a:rPr>
              <a:t> 일치하는 사원번호 출력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1382446" y="240155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82446" y="405177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0" name="직사각형 16"/>
          <p:cNvSpPr/>
          <p:nvPr/>
        </p:nvSpPr>
        <p:spPr>
          <a:xfrm>
            <a:off x="1382446" y="462032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382446" y="332087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44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6380359" y="1550554"/>
            <a:ext cx="2694495" cy="938719"/>
            <a:chOff x="6383603" y="999325"/>
            <a:chExt cx="2694495" cy="938719"/>
          </a:xfrm>
        </p:grpSpPr>
        <p:sp>
          <p:nvSpPr>
            <p:cNvPr id="4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657268" y="999325"/>
              <a:ext cx="2420830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데이터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Select </a:t>
              </a: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사원번호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380356" y="2785971"/>
            <a:ext cx="2694495" cy="430887"/>
            <a:chOff x="6383603" y="1028509"/>
            <a:chExt cx="2694495" cy="430887"/>
          </a:xfrm>
        </p:grpSpPr>
        <p:sp>
          <p:nvSpPr>
            <p:cNvPr id="5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657268" y="1028509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로그인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메인화면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이동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380356" y="3366383"/>
            <a:ext cx="2694495" cy="430887"/>
            <a:chOff x="6383603" y="999325"/>
            <a:chExt cx="2694495" cy="430887"/>
          </a:xfrm>
        </p:grpSpPr>
        <p:sp>
          <p:nvSpPr>
            <p:cNvPr id="5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2396491" y="2305042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찾기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805629" y="2922525"/>
            <a:ext cx="981034" cy="3433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814368" y="3361805"/>
            <a:ext cx="2661512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출력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830334" y="3977004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로그인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831830" y="4539888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비밀번호 찾기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사원번호찾기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- 2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53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6" y="772093"/>
            <a:ext cx="3857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사원번호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smtClean="0">
                <a:solidFill>
                  <a:prstClr val="black"/>
                </a:solidFill>
              </a:rPr>
              <a:t>이름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err="1" smtClean="0">
                <a:solidFill>
                  <a:prstClr val="black"/>
                </a:solidFill>
              </a:rPr>
              <a:t>이메일이</a:t>
            </a:r>
            <a:r>
              <a:rPr lang="ko-KR" altLang="en-US" sz="1200" dirty="0" smtClean="0">
                <a:solidFill>
                  <a:prstClr val="black"/>
                </a:solidFill>
              </a:rPr>
              <a:t> 일치하면 비밀번호 재설정 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1108782" y="190066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1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08780" y="353588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0" name="직사각형 16"/>
          <p:cNvSpPr/>
          <p:nvPr/>
        </p:nvSpPr>
        <p:spPr>
          <a:xfrm>
            <a:off x="1108779" y="441756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108781" y="265501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160415" y="1802018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prstClr val="black"/>
                </a:solidFill>
              </a:rPr>
              <a:t>비밀번호 찾기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97949" y="2658595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05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597949" y="4445036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>
                <a:solidFill>
                  <a:prstClr val="black"/>
                </a:solidFill>
              </a:rPr>
              <a:t>이메일</a:t>
            </a:r>
            <a:r>
              <a:rPr lang="ko-KR" altLang="en-US" sz="1050" dirty="0">
                <a:solidFill>
                  <a:prstClr val="black"/>
                </a:solidFill>
              </a:rPr>
              <a:t> 입력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597949" y="5252493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black"/>
                </a:solidFill>
              </a:rPr>
              <a:t>변경하기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597949" y="2342896"/>
            <a:ext cx="989608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black"/>
                </a:solidFill>
              </a:rPr>
              <a:t>사원번호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97949" y="4130051"/>
            <a:ext cx="989608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>
                <a:solidFill>
                  <a:prstClr val="black"/>
                </a:solidFill>
              </a:rPr>
              <a:t>이메일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7949" y="3557142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black"/>
                </a:solidFill>
              </a:rPr>
              <a:t>이름 </a:t>
            </a:r>
            <a:r>
              <a:rPr lang="ko-KR" altLang="en-US" sz="105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1597949" y="3241443"/>
            <a:ext cx="989608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black"/>
                </a:solidFill>
              </a:rPr>
              <a:t>이름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616361" y="4915737"/>
            <a:ext cx="1655890" cy="239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black"/>
                </a:solidFill>
              </a:rPr>
              <a:t>인증번호 입력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272252" y="4921605"/>
            <a:ext cx="968988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black"/>
                </a:solidFill>
              </a:rPr>
              <a:t>전송</a:t>
            </a:r>
            <a:r>
              <a:rPr lang="en-US" altLang="ko-KR" sz="1050" dirty="0" smtClean="0">
                <a:solidFill>
                  <a:prstClr val="black"/>
                </a:solidFill>
              </a:rPr>
              <a:t>/</a:t>
            </a:r>
            <a:r>
              <a:rPr lang="ko-KR" altLang="en-US" sz="1050" dirty="0" smtClean="0">
                <a:solidFill>
                  <a:prstClr val="black"/>
                </a:solidFill>
              </a:rPr>
              <a:t>인증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0" name="직사각형 16"/>
          <p:cNvSpPr/>
          <p:nvPr/>
        </p:nvSpPr>
        <p:spPr>
          <a:xfrm>
            <a:off x="1108672" y="489900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41" name="직사각형 16"/>
          <p:cNvSpPr/>
          <p:nvPr/>
        </p:nvSpPr>
        <p:spPr>
          <a:xfrm>
            <a:off x="1108671" y="533192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0" b="1" dirty="0" smtClean="0">
                <a:solidFill>
                  <a:prstClr val="white"/>
                </a:solidFill>
              </a:rPr>
              <a:t>6</a:t>
            </a:r>
            <a:endParaRPr lang="en-US" altLang="ko-KR" sz="1050" b="1" dirty="0">
              <a:solidFill>
                <a:prstClr val="white"/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6383603" y="999325"/>
            <a:ext cx="2694495" cy="461665"/>
            <a:chOff x="6383603" y="999325"/>
            <a:chExt cx="2694495" cy="461665"/>
          </a:xfrm>
        </p:grpSpPr>
        <p:sp>
          <p:nvSpPr>
            <p:cNvPr id="44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prstClr val="white"/>
                  </a:solidFill>
                </a:rPr>
                <a:t>1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657268" y="999325"/>
              <a:ext cx="24208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비밀번호 찾기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2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6380356" y="1547671"/>
            <a:ext cx="2694495" cy="815608"/>
            <a:chOff x="6383603" y="999325"/>
            <a:chExt cx="2694495" cy="815608"/>
          </a:xfrm>
        </p:grpSpPr>
        <p:sp>
          <p:nvSpPr>
            <p:cNvPr id="68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657268" y="999325"/>
              <a:ext cx="2420830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2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사원번호 입력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6380356" y="3573910"/>
            <a:ext cx="2694495" cy="830997"/>
            <a:chOff x="6383603" y="999325"/>
            <a:chExt cx="2694495" cy="830997"/>
          </a:xfrm>
        </p:grpSpPr>
        <p:sp>
          <p:nvSpPr>
            <p:cNvPr id="7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prstClr val="white"/>
                  </a:solidFill>
                </a:rPr>
                <a:t>4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657268" y="999325"/>
              <a:ext cx="2420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>
                  <a:solidFill>
                    <a:prstClr val="black"/>
                  </a:solidFill>
                </a:rPr>
                <a:t>이메일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200" dirty="0">
                  <a:solidFill>
                    <a:prstClr val="black"/>
                  </a:solidFill>
                </a:rPr>
                <a:t> </a:t>
              </a:r>
              <a:r>
                <a:rPr lang="en-US" altLang="ko-KR" sz="12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200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sz="1200" dirty="0" smtClean="0">
                  <a:solidFill>
                    <a:prstClr val="black"/>
                  </a:solidFill>
                </a:rPr>
                <a:t> 입력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2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6380356" y="4747710"/>
            <a:ext cx="2694495" cy="800219"/>
            <a:chOff x="6383603" y="999325"/>
            <a:chExt cx="2694495" cy="800219"/>
          </a:xfrm>
        </p:grpSpPr>
        <p:sp>
          <p:nvSpPr>
            <p:cNvPr id="74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 smtClean="0">
                  <a:solidFill>
                    <a:prstClr val="white"/>
                  </a:solidFill>
                </a:rPr>
                <a:t>5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657268" y="999325"/>
              <a:ext cx="242083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인증번호 입력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전송</a:t>
              </a:r>
              <a:r>
                <a:rPr lang="en-US" altLang="ko-KR" sz="12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200" dirty="0" smtClean="0">
                  <a:solidFill>
                    <a:prstClr val="black"/>
                  </a:solidFill>
                </a:rPr>
                <a:t>인증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인증번호 전송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인증 버튼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6380356" y="2558312"/>
            <a:ext cx="2694495" cy="815608"/>
            <a:chOff x="6383603" y="999325"/>
            <a:chExt cx="2694495" cy="815608"/>
          </a:xfrm>
        </p:grpSpPr>
        <p:sp>
          <p:nvSpPr>
            <p:cNvPr id="7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prstClr val="white"/>
                  </a:solidFill>
                </a:rPr>
                <a:t>3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657268" y="999325"/>
              <a:ext cx="2420830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이름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2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이름 입력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6380356" y="5741133"/>
            <a:ext cx="2694495" cy="461665"/>
            <a:chOff x="6383603" y="999325"/>
            <a:chExt cx="2694495" cy="461665"/>
          </a:xfrm>
        </p:grpSpPr>
        <p:sp>
          <p:nvSpPr>
            <p:cNvPr id="8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 smtClean="0">
                  <a:solidFill>
                    <a:prstClr val="white"/>
                  </a:solidFill>
                </a:rPr>
                <a:t>6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657268" y="999325"/>
              <a:ext cx="24208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변경하기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 변경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비밀번호찾기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- 1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810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비밀번호 변경하기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1245614" y="238815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49331" y="410453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0" name="직사각형 16"/>
          <p:cNvSpPr/>
          <p:nvPr/>
        </p:nvSpPr>
        <p:spPr>
          <a:xfrm>
            <a:off x="1245613" y="473964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247710" y="325271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14452" y="2291636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비밀번호 찾기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651986" y="3252713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새 비밀번호 입력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651986" y="4107734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새 비밀번호 재입력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651986" y="4659210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변경하기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51986" y="2937014"/>
            <a:ext cx="1361285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새 비밀번호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651986" y="3792749"/>
            <a:ext cx="1361285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새 </a:t>
            </a:r>
            <a:r>
              <a:rPr lang="ko-KR" altLang="en-US" sz="1100">
                <a:solidFill>
                  <a:prstClr val="black"/>
                </a:solidFill>
              </a:rPr>
              <a:t>비밀번호 확인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2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380356" y="1547671"/>
            <a:ext cx="2694495" cy="769441"/>
            <a:chOff x="6383603" y="999325"/>
            <a:chExt cx="2694495" cy="769441"/>
          </a:xfrm>
        </p:grpSpPr>
        <p:sp>
          <p:nvSpPr>
            <p:cNvPr id="3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새 비밀번호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새 비밀번호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380356" y="3573910"/>
            <a:ext cx="2694495" cy="769441"/>
            <a:chOff x="6383603" y="999325"/>
            <a:chExt cx="2694495" cy="769441"/>
          </a:xfrm>
        </p:grpSpPr>
        <p:sp>
          <p:nvSpPr>
            <p:cNvPr id="38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변경하기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 - </a:t>
              </a:r>
              <a:r>
                <a:rPr lang="ko-KR" altLang="en-US" sz="1100" dirty="0">
                  <a:solidFill>
                    <a:prstClr val="black"/>
                  </a:solidFill>
                </a:rPr>
                <a:t>비밀번호 일치 여부 확인</a:t>
              </a:r>
              <a:endParaRPr lang="en-US" altLang="ko-KR" sz="1100" dirty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  - </a:t>
              </a:r>
              <a:r>
                <a:rPr lang="ko-KR" altLang="en-US" sz="1100" dirty="0">
                  <a:solidFill>
                    <a:prstClr val="black"/>
                  </a:solidFill>
                </a:rPr>
                <a:t>데이터 </a:t>
              </a:r>
              <a:r>
                <a:rPr lang="en-US" altLang="ko-KR" sz="1100" dirty="0">
                  <a:solidFill>
                    <a:prstClr val="black"/>
                  </a:solidFill>
                </a:rPr>
                <a:t>Update</a:t>
              </a:r>
              <a:r>
                <a:rPr lang="ko-KR" altLang="en-US" sz="1100" dirty="0">
                  <a:solidFill>
                    <a:prstClr val="black"/>
                  </a:solidFill>
                </a:rPr>
                <a:t> 수정</a:t>
              </a:r>
              <a:endParaRPr lang="en-US" altLang="ko-KR" sz="1100" dirty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  - </a:t>
              </a:r>
              <a:r>
                <a:rPr lang="ko-KR" altLang="en-US" sz="1100" dirty="0">
                  <a:solidFill>
                    <a:prstClr val="black"/>
                  </a:solidFill>
                </a:rPr>
                <a:t>로그인 페이지 이동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6380356" y="2558312"/>
            <a:ext cx="2694495" cy="769441"/>
            <a:chOff x="6383603" y="999325"/>
            <a:chExt cx="2694495" cy="769441"/>
          </a:xfrm>
        </p:grpSpPr>
        <p:sp>
          <p:nvSpPr>
            <p:cNvPr id="44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새 비밀번호 확인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새 비밀번호 재입력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비밀번호찾기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- 2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22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사원번호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smtClean="0">
                <a:solidFill>
                  <a:prstClr val="black"/>
                </a:solidFill>
              </a:rPr>
              <a:t>이름으로 회원 등록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9" name="직사각형 16"/>
          <p:cNvSpPr/>
          <p:nvPr/>
        </p:nvSpPr>
        <p:spPr>
          <a:xfrm>
            <a:off x="1382446" y="243453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82446" y="420585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1" name="직사각형 16"/>
          <p:cNvSpPr/>
          <p:nvPr/>
        </p:nvSpPr>
        <p:spPr>
          <a:xfrm>
            <a:off x="1382446" y="475732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382446" y="33702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400520" y="2338023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회원 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38054" y="3289850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838054" y="4125415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838054" y="4676891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회원 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838054" y="2974151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838054" y="3810430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6383603" y="999325"/>
            <a:ext cx="2694495" cy="461665"/>
            <a:chOff x="6383603" y="999325"/>
            <a:chExt cx="2694495" cy="461665"/>
          </a:xfrm>
        </p:grpSpPr>
        <p:sp>
          <p:nvSpPr>
            <p:cNvPr id="3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prstClr val="white"/>
                  </a:solidFill>
                </a:rPr>
                <a:t>1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57268" y="999325"/>
              <a:ext cx="24208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회원 등록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2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380359" y="1550554"/>
            <a:ext cx="2694495" cy="815608"/>
            <a:chOff x="6383603" y="999325"/>
            <a:chExt cx="2694495" cy="815608"/>
          </a:xfrm>
        </p:grpSpPr>
        <p:sp>
          <p:nvSpPr>
            <p:cNvPr id="4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57268" y="999325"/>
              <a:ext cx="2420830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2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사원번호 입력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380356" y="2562234"/>
            <a:ext cx="2694495" cy="830997"/>
            <a:chOff x="6383603" y="999325"/>
            <a:chExt cx="2694495" cy="830997"/>
          </a:xfrm>
        </p:grpSpPr>
        <p:sp>
          <p:nvSpPr>
            <p:cNvPr id="4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57268" y="999325"/>
              <a:ext cx="2420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이름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200" dirty="0">
                  <a:solidFill>
                    <a:prstClr val="black"/>
                  </a:solidFill>
                </a:rPr>
                <a:t> </a:t>
              </a:r>
              <a:r>
                <a:rPr lang="en-US" altLang="ko-KR" sz="12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이름 입력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2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380356" y="3599845"/>
            <a:ext cx="2694495" cy="615553"/>
            <a:chOff x="6383603" y="999325"/>
            <a:chExt cx="2694495" cy="615553"/>
          </a:xfrm>
        </p:grpSpPr>
        <p:sp>
          <p:nvSpPr>
            <p:cNvPr id="46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prstClr val="white"/>
                  </a:solidFill>
                </a:rPr>
                <a:t>4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657268" y="999325"/>
              <a:ext cx="242083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회원 등록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이름이 일치하면 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</a:t>
              </a:r>
              <a:r>
                <a:rPr lang="ko-KR" altLang="en-US" sz="1100" dirty="0">
                  <a:solidFill>
                    <a:prstClr val="black"/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회원 등록 페이지로 이동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회원등록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- 1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001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3888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회원 등록 정보 입력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323454" y="1688080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회원 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95232" y="2638051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795232" y="2309463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795232" y="3445420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비밀번호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1795232" y="3130435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795232" y="4783940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희망 연락처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1808835" y="4468955"/>
            <a:ext cx="1195175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희망 연락처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795232" y="3939950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 재입력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567882" y="3940519"/>
            <a:ext cx="1085378" cy="4023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일치 확인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1569649" y="5527419"/>
            <a:ext cx="3096712" cy="402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회원 </a:t>
            </a:r>
            <a:r>
              <a:rPr lang="ko-KR" altLang="en-US" sz="1100" dirty="0" smtClean="0">
                <a:solidFill>
                  <a:prstClr val="black"/>
                </a:solidFill>
              </a:rPr>
              <a:t>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8" name="직사각형 16"/>
          <p:cNvSpPr/>
          <p:nvPr/>
        </p:nvSpPr>
        <p:spPr>
          <a:xfrm>
            <a:off x="1053672" y="178091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053671" y="362058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60" name="직사각형 16"/>
          <p:cNvSpPr/>
          <p:nvPr/>
        </p:nvSpPr>
        <p:spPr>
          <a:xfrm>
            <a:off x="1053669" y="479838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053671" y="262283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62" name="직사각형 16"/>
          <p:cNvSpPr/>
          <p:nvPr/>
        </p:nvSpPr>
        <p:spPr>
          <a:xfrm>
            <a:off x="1053669" y="560116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5</a:t>
            </a:r>
          </a:p>
        </p:txBody>
      </p:sp>
      <p:grpSp>
        <p:nvGrpSpPr>
          <p:cNvPr id="64" name="그룹 63"/>
          <p:cNvGrpSpPr/>
          <p:nvPr/>
        </p:nvGrpSpPr>
        <p:grpSpPr>
          <a:xfrm>
            <a:off x="6383603" y="1009046"/>
            <a:ext cx="2694495" cy="430887"/>
            <a:chOff x="6383603" y="999325"/>
            <a:chExt cx="2694495" cy="430887"/>
          </a:xfrm>
        </p:grpSpPr>
        <p:sp>
          <p:nvSpPr>
            <p:cNvPr id="65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회원 등록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6380356" y="1557392"/>
            <a:ext cx="2694495" cy="769441"/>
            <a:chOff x="6383603" y="999325"/>
            <a:chExt cx="2694495" cy="769441"/>
          </a:xfrm>
        </p:grpSpPr>
        <p:sp>
          <p:nvSpPr>
            <p:cNvPr id="68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입력된 사원번호 출력 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6380356" y="3583633"/>
            <a:ext cx="2694495" cy="1107996"/>
            <a:chOff x="6383603" y="999325"/>
            <a:chExt cx="2694495" cy="1107996"/>
          </a:xfrm>
        </p:grpSpPr>
        <p:sp>
          <p:nvSpPr>
            <p:cNvPr id="7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657268" y="999325"/>
              <a:ext cx="242083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희망연락처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희망연락처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체크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: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사원정보 핸드폰 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          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사원정보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다른 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메일 입력 시 저장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6380356" y="2568035"/>
            <a:ext cx="2694495" cy="769441"/>
            <a:chOff x="6383603" y="999325"/>
            <a:chExt cx="2694495" cy="769441"/>
          </a:xfrm>
        </p:grpSpPr>
        <p:sp>
          <p:nvSpPr>
            <p:cNvPr id="7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</a:t>
              </a:r>
              <a:r>
                <a:rPr lang="ko-KR" altLang="en-US" sz="1100" dirty="0">
                  <a:solidFill>
                    <a:prstClr val="black"/>
                  </a:solidFill>
                </a:rPr>
                <a:t>입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력 받기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6380356" y="5011550"/>
            <a:ext cx="2694495" cy="430887"/>
            <a:chOff x="6383603" y="999325"/>
            <a:chExt cx="2694495" cy="430887"/>
          </a:xfrm>
        </p:grpSpPr>
        <p:sp>
          <p:nvSpPr>
            <p:cNvPr id="8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회원 등록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데이터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insert</a:t>
              </a:r>
            </a:p>
          </p:txBody>
        </p:sp>
      </p:grpSp>
      <p:sp>
        <p:nvSpPr>
          <p:cNvPr id="82" name="직사각형 81"/>
          <p:cNvSpPr/>
          <p:nvPr/>
        </p:nvSpPr>
        <p:spPr>
          <a:xfrm>
            <a:off x="2971142" y="5265262"/>
            <a:ext cx="612667" cy="1876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핸드폰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3762726" y="5270667"/>
            <a:ext cx="673934" cy="1876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prstClr val="black"/>
                </a:solidFill>
              </a:rPr>
              <a:t>이메일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회원등록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- 2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249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err="1" smtClean="0">
                <a:solidFill>
                  <a:prstClr val="black"/>
                </a:solidFill>
              </a:rPr>
              <a:t>프로젝트명</a:t>
            </a:r>
            <a:r>
              <a:rPr lang="ko-KR" altLang="en-US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smtClean="0">
                <a:solidFill>
                  <a:prstClr val="black"/>
                </a:solidFill>
              </a:rPr>
              <a:t>개인정보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smtClean="0">
                <a:solidFill>
                  <a:prstClr val="black"/>
                </a:solidFill>
              </a:rPr>
              <a:t>로그아웃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smtClean="0">
                <a:solidFill>
                  <a:prstClr val="black"/>
                </a:solidFill>
              </a:rPr>
              <a:t>참여인원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01070" y="1263684"/>
            <a:ext cx="5833872" cy="143087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1070" y="2909154"/>
            <a:ext cx="5833872" cy="373483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각 화면 내용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06226" y="1400716"/>
            <a:ext cx="1649033" cy="11478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프로젝트 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164633" y="1400716"/>
            <a:ext cx="3714005" cy="4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개인정보</a:t>
            </a:r>
            <a:r>
              <a:rPr lang="en-US" altLang="ko-KR" sz="1100" dirty="0" smtClean="0">
                <a:solidFill>
                  <a:prstClr val="black"/>
                </a:solidFill>
              </a:rPr>
              <a:t>/</a:t>
            </a:r>
            <a:r>
              <a:rPr lang="ko-KR" altLang="en-US" sz="1100" dirty="0" smtClean="0">
                <a:solidFill>
                  <a:prstClr val="black"/>
                </a:solidFill>
              </a:rPr>
              <a:t>로그아웃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164633" y="2002706"/>
            <a:ext cx="3714005" cy="4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참여인원 </a:t>
            </a:r>
            <a:r>
              <a:rPr lang="en-US" altLang="ko-KR" sz="1100" dirty="0" smtClean="0">
                <a:solidFill>
                  <a:prstClr val="black"/>
                </a:solidFill>
              </a:rPr>
              <a:t>@@</a:t>
            </a:r>
            <a:r>
              <a:rPr lang="ko-KR" altLang="en-US" sz="1100" dirty="0" smtClean="0">
                <a:solidFill>
                  <a:prstClr val="black"/>
                </a:solidFill>
              </a:rPr>
              <a:t>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405208" y="151150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2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11" name="직사각형 16"/>
          <p:cNvSpPr/>
          <p:nvPr/>
        </p:nvSpPr>
        <p:spPr>
          <a:xfrm>
            <a:off x="2087089" y="424361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5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319785" y="209779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4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319786" y="150741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3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6383603" y="1592711"/>
            <a:ext cx="2694495" cy="600164"/>
            <a:chOff x="6383603" y="999325"/>
            <a:chExt cx="2694495" cy="600164"/>
          </a:xfrm>
        </p:grpSpPr>
        <p:sp>
          <p:nvSpPr>
            <p:cNvPr id="25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프로젝트 명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참여하고 있는 프로젝트 명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출력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팀원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팀장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380359" y="2396859"/>
            <a:ext cx="2694495" cy="1277273"/>
            <a:chOff x="6383603" y="999325"/>
            <a:chExt cx="2694495" cy="1277273"/>
          </a:xfrm>
        </p:grpSpPr>
        <p:sp>
          <p:nvSpPr>
            <p:cNvPr id="29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657268" y="999325"/>
              <a:ext cx="2420830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개인정보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개인정보 페이지 이동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부서명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직책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희망연락처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로그아웃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 세션 정보 제거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 화면으로 이동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6380356" y="4079750"/>
            <a:ext cx="2694495" cy="1107996"/>
            <a:chOff x="6383603" y="999325"/>
            <a:chExt cx="2694495" cy="1107996"/>
          </a:xfrm>
        </p:grpSpPr>
        <p:sp>
          <p:nvSpPr>
            <p:cNvPr id="3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57268" y="999325"/>
              <a:ext cx="242083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참여 인원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프로젝트에 참여한 인원 중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 된 인원 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클릭 하면 참여 인원의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정보 출력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팝업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 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직책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희망연락처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380356" y="5526300"/>
            <a:ext cx="2694495" cy="430887"/>
            <a:chOff x="6383603" y="999325"/>
            <a:chExt cx="2694495" cy="430887"/>
          </a:xfrm>
        </p:grpSpPr>
        <p:sp>
          <p:nvSpPr>
            <p:cNvPr id="4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각 화면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각 화면 내용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4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상단 메뉴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- Include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45" name="직사각형 16"/>
          <p:cNvSpPr/>
          <p:nvPr/>
        </p:nvSpPr>
        <p:spPr>
          <a:xfrm>
            <a:off x="218569" y="109874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상단메뉴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172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개인 정보 확인 팝업 화면</a:t>
            </a:r>
            <a:r>
              <a:rPr lang="en-US" altLang="ko-KR" sz="1200" dirty="0" smtClean="0">
                <a:solidFill>
                  <a:prstClr val="black"/>
                </a:solidFill>
              </a:rPr>
              <a:t>(</a:t>
            </a:r>
            <a:r>
              <a:rPr lang="ko-KR" altLang="en-US" sz="1200" dirty="0" smtClean="0">
                <a:solidFill>
                  <a:prstClr val="black"/>
                </a:solidFill>
              </a:rPr>
              <a:t>비밀번호 입력</a:t>
            </a:r>
            <a:r>
              <a:rPr lang="en-US" altLang="ko-KR" sz="1200" dirty="0" smtClean="0">
                <a:solidFill>
                  <a:prstClr val="black"/>
                </a:solidFill>
              </a:rPr>
              <a:t>)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24427" y="1664746"/>
            <a:ext cx="4864265" cy="472228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sz="1100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algn="ctr"/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9" name="직사각형 16"/>
          <p:cNvSpPr/>
          <p:nvPr/>
        </p:nvSpPr>
        <p:spPr>
          <a:xfrm>
            <a:off x="1382447" y="261276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82447" y="438408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21" name="직사각형 16"/>
          <p:cNvSpPr/>
          <p:nvPr/>
        </p:nvSpPr>
        <p:spPr>
          <a:xfrm>
            <a:off x="1382447" y="493555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382447" y="354851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400521" y="2516252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개인 정보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38055" y="3468079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838055" y="4303644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838055" y="4855120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정보 확인</a:t>
            </a:r>
            <a:r>
              <a:rPr lang="en-US" altLang="ko-KR" sz="1100" dirty="0" smtClean="0">
                <a:solidFill>
                  <a:prstClr val="black"/>
                </a:solidFill>
              </a:rPr>
              <a:t>/</a:t>
            </a:r>
            <a:r>
              <a:rPr lang="ko-KR" altLang="en-US" sz="1100" dirty="0" smtClean="0">
                <a:solidFill>
                  <a:prstClr val="black"/>
                </a:solidFill>
              </a:rPr>
              <a:t>수정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838055" y="3152380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838055" y="3988659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6383603" y="1529951"/>
            <a:ext cx="2694495" cy="430887"/>
            <a:chOff x="6383603" y="999325"/>
            <a:chExt cx="2694495" cy="430887"/>
          </a:xfrm>
        </p:grpSpPr>
        <p:sp>
          <p:nvSpPr>
            <p:cNvPr id="39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개인 정보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380356" y="2078297"/>
            <a:ext cx="2694495" cy="769441"/>
            <a:chOff x="6383603" y="999325"/>
            <a:chExt cx="2694495" cy="769441"/>
          </a:xfrm>
        </p:grpSpPr>
        <p:sp>
          <p:nvSpPr>
            <p:cNvPr id="42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 된 사원번호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6380356" y="4104536"/>
            <a:ext cx="2694495" cy="600164"/>
            <a:chOff x="6383603" y="999325"/>
            <a:chExt cx="2694495" cy="600164"/>
          </a:xfrm>
        </p:grpSpPr>
        <p:sp>
          <p:nvSpPr>
            <p:cNvPr id="45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정보 확인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 - </a:t>
              </a:r>
              <a:r>
                <a:rPr lang="ko-KR" altLang="en-US" sz="1100" dirty="0">
                  <a:solidFill>
                    <a:prstClr val="black"/>
                  </a:solidFill>
                </a:rPr>
                <a:t>비밀번호 일치 여부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확인</a:t>
              </a:r>
              <a:endParaRPr lang="en-US" altLang="ko-KR" sz="1100" dirty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 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정보 확인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수정 팝업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6380356" y="3088938"/>
            <a:ext cx="2694495" cy="769441"/>
            <a:chOff x="6383603" y="999325"/>
            <a:chExt cx="2694495" cy="769441"/>
          </a:xfrm>
        </p:grpSpPr>
        <p:sp>
          <p:nvSpPr>
            <p:cNvPr id="48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5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개인 정보 팝업 화면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팝업 화면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53" name="직사각형 16"/>
          <p:cNvSpPr/>
          <p:nvPr/>
        </p:nvSpPr>
        <p:spPr>
          <a:xfrm>
            <a:off x="359791" y="166474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개인정보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- 1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93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개인정보 확인 및 수정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8569" y="1080553"/>
            <a:ext cx="5814175" cy="553425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sz="1100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algn="ctr"/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1" name="직사각형 16"/>
          <p:cNvSpPr/>
          <p:nvPr/>
        </p:nvSpPr>
        <p:spPr>
          <a:xfrm>
            <a:off x="290577" y="115989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400521" y="1154378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개인 정보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42616" y="2817823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42616" y="3624373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직책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561308" y="5804625"/>
            <a:ext cx="2013310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정보 수정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42616" y="2502124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42616" y="3309388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직책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42616" y="2026257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42616" y="1710558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063768" y="5804305"/>
            <a:ext cx="2013310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닫기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42616" y="4420762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부서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42616" y="4105777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부서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270721" y="2025543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전화번호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270721" y="1710558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전화번호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266082" y="2817823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prstClr val="black"/>
                </a:solidFill>
              </a:rPr>
              <a:t>이메일</a:t>
            </a:r>
            <a:r>
              <a:rPr lang="ko-KR" altLang="en-US" sz="1100" dirty="0" smtClean="0">
                <a:solidFill>
                  <a:prstClr val="black"/>
                </a:solidFill>
              </a:rPr>
              <a:t>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266082" y="2502838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prstClr val="black"/>
                </a:solidFill>
              </a:rPr>
              <a:t>이메일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266082" y="3629559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 </a:t>
            </a:r>
            <a:r>
              <a:rPr lang="en-US" altLang="ko-KR" sz="1100" dirty="0" smtClean="0">
                <a:solidFill>
                  <a:prstClr val="black"/>
                </a:solidFill>
              </a:rPr>
              <a:t>*</a:t>
            </a:r>
            <a:r>
              <a:rPr lang="ko-KR" altLang="en-US" sz="1100" dirty="0" smtClean="0">
                <a:solidFill>
                  <a:prstClr val="black"/>
                </a:solidFill>
              </a:rPr>
              <a:t>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266082" y="3314574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272192" y="4130294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 재입력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268682" y="5255198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희망 연락처 출력</a:t>
            </a:r>
            <a:r>
              <a:rPr lang="en-US" altLang="ko-KR" sz="1100" dirty="0" smtClean="0">
                <a:solidFill>
                  <a:prstClr val="black"/>
                </a:solidFill>
              </a:rPr>
              <a:t>/</a:t>
            </a:r>
            <a:r>
              <a:rPr lang="ko-KR" altLang="en-US" sz="1100" dirty="0" smtClean="0">
                <a:solidFill>
                  <a:prstClr val="black"/>
                </a:solidFill>
              </a:rPr>
              <a:t>수정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68682" y="4940213"/>
            <a:ext cx="1325373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희망 연락처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587338" y="4606555"/>
            <a:ext cx="1325373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일치 확인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1" name="직사각형 16"/>
          <p:cNvSpPr/>
          <p:nvPr/>
        </p:nvSpPr>
        <p:spPr>
          <a:xfrm>
            <a:off x="1240112" y="588474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6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74123" y="37011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4450505" y="161487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628556" y="162985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3374122" y="530893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3647787" y="589354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7</a:t>
            </a:r>
          </a:p>
        </p:txBody>
      </p:sp>
      <p:grpSp>
        <p:nvGrpSpPr>
          <p:cNvPr id="60" name="그룹 59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6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개인 정보 팝업 화면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정보 확인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수정 화면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6380358" y="2071459"/>
            <a:ext cx="2694495" cy="430887"/>
            <a:chOff x="6383603" y="999325"/>
            <a:chExt cx="2694495" cy="430887"/>
          </a:xfrm>
        </p:grpSpPr>
        <p:sp>
          <p:nvSpPr>
            <p:cNvPr id="64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정보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전화번호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6377111" y="2619805"/>
            <a:ext cx="2694495" cy="769441"/>
            <a:chOff x="6383603" y="999325"/>
            <a:chExt cx="2694495" cy="769441"/>
          </a:xfrm>
        </p:grpSpPr>
        <p:sp>
          <p:nvSpPr>
            <p:cNvPr id="6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*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일치 확인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 일치 확인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6377111" y="3630446"/>
            <a:ext cx="2694495" cy="769441"/>
            <a:chOff x="6383603" y="999325"/>
            <a:chExt cx="2694495" cy="769441"/>
          </a:xfrm>
        </p:grpSpPr>
        <p:sp>
          <p:nvSpPr>
            <p:cNvPr id="7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희망 연락처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입력된 정보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희망 연락처 수정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수정은 새로운 내용 입력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6380358" y="1540833"/>
            <a:ext cx="2694495" cy="430887"/>
            <a:chOff x="6383603" y="999325"/>
            <a:chExt cx="2694495" cy="430887"/>
          </a:xfrm>
        </p:grpSpPr>
        <p:sp>
          <p:nvSpPr>
            <p:cNvPr id="7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정보 출력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직책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부서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6382937" y="4656179"/>
            <a:ext cx="2694495" cy="430887"/>
            <a:chOff x="6383603" y="999325"/>
            <a:chExt cx="2694495" cy="430887"/>
          </a:xfrm>
        </p:grpSpPr>
        <p:sp>
          <p:nvSpPr>
            <p:cNvPr id="76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6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닫기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팝업 화면 닫기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6379693" y="5226866"/>
            <a:ext cx="2694495" cy="430887"/>
            <a:chOff x="6383603" y="999325"/>
            <a:chExt cx="2694495" cy="430887"/>
          </a:xfrm>
        </p:grpSpPr>
        <p:sp>
          <p:nvSpPr>
            <p:cNvPr id="79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7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정보 수정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희망연락처 수정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81" name="직사각형 80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개인정보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- 2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371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참여인원의 기본정보 및 로그인 여부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344014" y="164352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24427" y="1664746"/>
            <a:ext cx="4864265" cy="472228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sz="1100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algn="ctr"/>
            <a:endParaRPr lang="ko-KR" altLang="en-US" sz="1100" dirty="0">
              <a:solidFill>
                <a:prstClr val="black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272307"/>
              </p:ext>
            </p:extLst>
          </p:nvPr>
        </p:nvGraphicFramePr>
        <p:xfrm>
          <a:off x="839756" y="1866147"/>
          <a:ext cx="459974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935"/>
                <a:gridCol w="1149935"/>
                <a:gridCol w="1149935"/>
                <a:gridCol w="114993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en-US" altLang="ko-KR" sz="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직책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연락처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상태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538601"/>
              </p:ext>
            </p:extLst>
          </p:nvPr>
        </p:nvGraphicFramePr>
        <p:xfrm>
          <a:off x="828967" y="2997199"/>
          <a:ext cx="4596692" cy="2845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173"/>
                <a:gridCol w="1149173"/>
                <a:gridCol w="1149173"/>
                <a:gridCol w="1149173"/>
              </a:tblGrid>
              <a:tr h="47423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423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423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423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423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423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1861791" y="257557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918875" y="199321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3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참여 인원 팝업 화면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팝업 창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380359" y="1550554"/>
            <a:ext cx="2694495" cy="430887"/>
            <a:chOff x="6383603" y="999325"/>
            <a:chExt cx="2694495" cy="430887"/>
          </a:xfrm>
        </p:grpSpPr>
        <p:sp>
          <p:nvSpPr>
            <p:cNvPr id="38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표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컬럼</a:t>
              </a:r>
              <a:r>
                <a:rPr lang="ko-KR" altLang="en-US" sz="1100" dirty="0" err="1">
                  <a:solidFill>
                    <a:prstClr val="black"/>
                  </a:solidFill>
                </a:rPr>
                <a:t>명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6380359" y="2108622"/>
            <a:ext cx="2694495" cy="769441"/>
            <a:chOff x="6383603" y="999325"/>
            <a:chExt cx="2694495" cy="769441"/>
          </a:xfrm>
        </p:grpSpPr>
        <p:sp>
          <p:nvSpPr>
            <p:cNvPr id="4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검색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일치하는 정보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918875" y="310084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4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60049" y="2545888"/>
            <a:ext cx="1793426" cy="2616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 입력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258732" y="2545888"/>
            <a:ext cx="1166927" cy="2616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검색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98623" y="5960533"/>
            <a:ext cx="2260109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 smtClean="0">
                <a:solidFill>
                  <a:prstClr val="black"/>
                </a:solidFill>
              </a:rPr>
              <a:t>페이징</a:t>
            </a:r>
            <a:r>
              <a:rPr lang="ko-KR" altLang="en-US" sz="1100" dirty="0" smtClean="0">
                <a:solidFill>
                  <a:prstClr val="black"/>
                </a:solidFill>
              </a:rPr>
              <a:t> 처리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5" name="직사각형 16"/>
          <p:cNvSpPr/>
          <p:nvPr/>
        </p:nvSpPr>
        <p:spPr>
          <a:xfrm>
            <a:off x="1656533" y="596053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5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6416554" y="3159356"/>
            <a:ext cx="2694495" cy="600164"/>
            <a:chOff x="6383603" y="999325"/>
            <a:chExt cx="2694495" cy="600164"/>
          </a:xfrm>
        </p:grpSpPr>
        <p:sp>
          <p:nvSpPr>
            <p:cNvPr id="4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리스트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프로젝트 참여 인원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    리스트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416553" y="3921357"/>
            <a:ext cx="2694495" cy="600164"/>
            <a:chOff x="6383603" y="999325"/>
            <a:chExt cx="2694495" cy="600164"/>
          </a:xfrm>
        </p:grpSpPr>
        <p:sp>
          <p:nvSpPr>
            <p:cNvPr id="5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 smtClean="0">
                  <a:solidFill>
                    <a:prstClr val="black"/>
                  </a:solidFill>
                </a:rPr>
                <a:t>페이징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처리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리스트에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5~6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줄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   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페이징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처리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65" name="직사각형 64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참여인원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30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1902945"/>
            <a:ext cx="9143999" cy="1851845"/>
            <a:chOff x="71322" y="1902945"/>
            <a:chExt cx="9143999" cy="1851845"/>
          </a:xfrm>
        </p:grpSpPr>
        <p:sp>
          <p:nvSpPr>
            <p:cNvPr id="3" name="직사각형 2"/>
            <p:cNvSpPr/>
            <p:nvPr/>
          </p:nvSpPr>
          <p:spPr>
            <a:xfrm>
              <a:off x="2398143" y="2564403"/>
              <a:ext cx="4528868" cy="1162208"/>
            </a:xfrm>
            <a:prstGeom prst="rect">
              <a:avLst/>
            </a:prstGeom>
            <a:solidFill>
              <a:schemeClr val="bg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021"/>
            <a:stretch/>
          </p:blipFill>
          <p:spPr>
            <a:xfrm>
              <a:off x="3204519" y="1902945"/>
              <a:ext cx="2877606" cy="661457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2398143" y="2564402"/>
              <a:ext cx="4459857" cy="1093198"/>
            </a:xfrm>
            <a:prstGeom prst="rect">
              <a:avLst/>
            </a:prstGeom>
            <a:solidFill>
              <a:srgbClr val="FDBBC1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1322" y="2866983"/>
              <a:ext cx="9143999" cy="557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rgbClr val="E7E6E6">
                      <a:lumMod val="25000"/>
                    </a:srgb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프로젝트 의사소통관리</a:t>
              </a:r>
              <a:endParaRPr lang="ko-KR" altLang="en-US" sz="2800" dirty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6927011" y="3508569"/>
              <a:ext cx="698740" cy="24622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>
                  <a:solidFill>
                    <a:srgbClr val="E7E6E6">
                      <a:lumMod val="50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김하나</a:t>
              </a:r>
              <a:endParaRPr lang="ko-KR" altLang="en-US" sz="1000" dirty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241957" y="2564402"/>
              <a:ext cx="1156186" cy="364884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prstClr val="white"/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화면설계</a:t>
              </a:r>
              <a:endParaRPr lang="ko-KR" altLang="en-US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195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137826"/>
            <a:ext cx="2120900" cy="309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4227" y="1909140"/>
            <a:ext cx="1766673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PMBOK</a:t>
            </a:r>
          </a:p>
          <a:p>
            <a:r>
              <a:rPr lang="en-US" altLang="ko-KR" sz="1600" dirty="0" smtClean="0">
                <a:solidFill>
                  <a:srgbClr val="E7E6E6">
                    <a:lumMod val="50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en-US" altLang="ko-KR" sz="16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</a:t>
            </a:r>
            <a:r>
              <a:rPr lang="en-US" altLang="ko-KR" sz="1600" dirty="0" smtClean="0">
                <a:solidFill>
                  <a:srgbClr val="E7E6E6">
                    <a:lumMod val="50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roject </a:t>
            </a:r>
            <a:r>
              <a:rPr lang="en-US" altLang="ko-KR" sz="16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M</a:t>
            </a:r>
            <a:r>
              <a:rPr lang="en-US" altLang="ko-KR" sz="1600" dirty="0" smtClean="0">
                <a:solidFill>
                  <a:srgbClr val="E7E6E6">
                    <a:lumMod val="50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anagement </a:t>
            </a:r>
            <a:r>
              <a:rPr lang="en-US" altLang="ko-KR" sz="16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B</a:t>
            </a:r>
            <a:r>
              <a:rPr lang="en-US" altLang="ko-KR" sz="1600" dirty="0" smtClean="0">
                <a:solidFill>
                  <a:srgbClr val="E7E6E6">
                    <a:lumMod val="50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ody </a:t>
            </a:r>
          </a:p>
          <a:p>
            <a:r>
              <a:rPr lang="en-US" altLang="ko-KR" sz="16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</a:t>
            </a:r>
            <a:r>
              <a:rPr lang="en-US" altLang="ko-KR" sz="1600" dirty="0" smtClean="0">
                <a:solidFill>
                  <a:srgbClr val="E7E6E6">
                    <a:lumMod val="50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 </a:t>
            </a:r>
          </a:p>
          <a:p>
            <a:r>
              <a:rPr lang="en-US" altLang="ko-KR" sz="16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K</a:t>
            </a:r>
            <a:r>
              <a:rPr lang="en-US" altLang="ko-KR" sz="1600" dirty="0" smtClean="0">
                <a:solidFill>
                  <a:srgbClr val="E7E6E6">
                    <a:lumMod val="50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nowledge)</a:t>
            </a:r>
            <a:endParaRPr lang="ko-KR" altLang="en-US" sz="1600" dirty="0">
              <a:solidFill>
                <a:srgbClr val="E7E6E6">
                  <a:lumMod val="50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82355" y="1259318"/>
            <a:ext cx="61441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b="1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BOK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(Body of Knowledge)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란 특정 직무 또는 전문 분야에서 활용되는 개념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원리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규칙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표준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용어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기술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도구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기법 등을 체계적으로 정리한 결과물을 가리킨다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세기 중반부터 프로젝트 관리 전문가들이 프로젝트의 관리와 관련한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BOK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확립하려는 노력을 기울이기 시작했는데 이를 </a:t>
            </a:r>
            <a:r>
              <a:rPr lang="en-US" altLang="ko-KR" sz="1600" b="1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PMBOK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라고 한다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PMI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발간한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PMBOK 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Guide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</a:t>
            </a:r>
            <a:endParaRPr lang="en-US" altLang="ko-KR" sz="16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- 5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 프로세스 그룹 </a:t>
            </a:r>
            <a:endParaRPr lang="en-US" altLang="ko-KR" sz="16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-10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 프로젝트 관리의 지식영역을 정의한다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72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60527" y="84819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4573" y="807728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공지사항 게시판 리스트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541075" y="172252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091082" y="567093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89163" y="2142439"/>
            <a:ext cx="4389120" cy="294246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7964" y="2271673"/>
            <a:ext cx="41440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prstClr val="black"/>
                </a:solidFill>
              </a:rPr>
              <a:t>no</a:t>
            </a:r>
            <a:r>
              <a:rPr lang="ko-KR" altLang="en-US" sz="1000" dirty="0" smtClean="0">
                <a:solidFill>
                  <a:prstClr val="black"/>
                </a:solidFill>
              </a:rPr>
              <a:t>                              제목                                                            작성일      조회</a:t>
            </a:r>
            <a:r>
              <a:rPr lang="ko-KR" altLang="en-US" sz="1000" dirty="0">
                <a:solidFill>
                  <a:prstClr val="black"/>
                </a:solidFill>
              </a:rPr>
              <a:t>수</a:t>
            </a:r>
            <a:r>
              <a:rPr lang="ko-KR" altLang="en-US" sz="1000" dirty="0" smtClean="0">
                <a:solidFill>
                  <a:prstClr val="black"/>
                </a:solidFill>
              </a:rPr>
              <a:t> 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977964" y="2517894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977964" y="2819923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977964" y="3073932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998024" y="3318687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005673" y="3570837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005673" y="3824846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1025733" y="4069601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1013987" y="4327297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013987" y="4581306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1034047" y="4826061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69068" y="806857"/>
            <a:ext cx="23126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/>
                </a:solidFill>
              </a:rPr>
              <a:t>화면 사이즈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smtClean="0">
                <a:solidFill>
                  <a:prstClr val="black"/>
                </a:solidFill>
              </a:rPr>
              <a:t>한 화면에 보이는 글의 개수를 조정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 smtClean="0">
                <a:solidFill>
                  <a:prstClr val="black"/>
                </a:solidFill>
              </a:rPr>
              <a:t>3, 5, 10, 20, 30 </a:t>
            </a:r>
            <a:r>
              <a:rPr lang="ko-KR" altLang="en-US" sz="1100" dirty="0" smtClean="0">
                <a:solidFill>
                  <a:prstClr val="black"/>
                </a:solidFill>
              </a:rPr>
              <a:t>사이즈 정도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4488873" y="5638484"/>
            <a:ext cx="789410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글쓰기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379111" y="4225992"/>
            <a:ext cx="2789828" cy="819842"/>
            <a:chOff x="6387720" y="2791790"/>
            <a:chExt cx="2789828" cy="819842"/>
          </a:xfrm>
        </p:grpSpPr>
        <p:sp>
          <p:nvSpPr>
            <p:cNvPr id="32" name="직사각형 31"/>
            <p:cNvSpPr/>
            <p:nvPr/>
          </p:nvSpPr>
          <p:spPr>
            <a:xfrm>
              <a:off x="6387720" y="2824908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prstClr val="white"/>
                  </a:solidFill>
                </a:rPr>
                <a:t>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BAE4291C-03B8-4E55-B8AB-AFC512F36275}"/>
                </a:ext>
              </a:extLst>
            </p:cNvPr>
            <p:cNvSpPr txBox="1"/>
            <p:nvPr/>
          </p:nvSpPr>
          <p:spPr>
            <a:xfrm>
              <a:off x="6657268" y="2791790"/>
              <a:ext cx="2520280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 smtClean="0">
                  <a:solidFill>
                    <a:prstClr val="black"/>
                  </a:solidFill>
                </a:rPr>
                <a:t>글쓰기 버튼</a:t>
              </a:r>
              <a:endParaRPr lang="en-US" altLang="ko-KR" sz="1100" dirty="0">
                <a:solidFill>
                  <a:prstClr val="black"/>
                </a:solidFill>
              </a:endParaRPr>
            </a:p>
            <a:p>
              <a:endParaRPr lang="en-US" altLang="ko-KR" sz="1100" dirty="0">
                <a:solidFill>
                  <a:prstClr val="black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6657268" y="3034551"/>
              <a:ext cx="1562064" cy="577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prstClr val="black"/>
                  </a:solidFill>
                </a:rPr>
                <a:t>CEO/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팀장 → 有</a:t>
              </a:r>
              <a:endParaRPr lang="en-US" altLang="ko-KR" sz="1100" dirty="0">
                <a:solidFill>
                  <a:prstClr val="black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 smtClean="0">
                  <a:solidFill>
                    <a:prstClr val="black"/>
                  </a:solidFill>
                </a:rPr>
                <a:t>팀원 </a:t>
              </a:r>
              <a:r>
                <a:rPr lang="ko-KR" altLang="en-US" sz="1100" dirty="0">
                  <a:solidFill>
                    <a:prstClr val="black"/>
                  </a:solidFill>
                </a:rPr>
                <a:t>→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無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  <a:endParaRPr lang="en-US" altLang="ko-KR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2004498" y="5284917"/>
            <a:ext cx="2184849" cy="25435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916545" y="1729164"/>
            <a:ext cx="1339313" cy="25435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911415" y="1722520"/>
            <a:ext cx="1419092" cy="25435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16"/>
          <p:cNvSpPr/>
          <p:nvPr/>
        </p:nvSpPr>
        <p:spPr>
          <a:xfrm>
            <a:off x="3552721" y="171284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4" name="직사각형 16"/>
          <p:cNvSpPr/>
          <p:nvPr/>
        </p:nvSpPr>
        <p:spPr>
          <a:xfrm>
            <a:off x="541075" y="255389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5" name="직사각형 16"/>
          <p:cNvSpPr/>
          <p:nvPr/>
        </p:nvSpPr>
        <p:spPr>
          <a:xfrm>
            <a:off x="1662409" y="528681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6" name="직사각형 16"/>
          <p:cNvSpPr/>
          <p:nvPr/>
        </p:nvSpPr>
        <p:spPr>
          <a:xfrm>
            <a:off x="6360527" y="20072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69068" y="2004762"/>
            <a:ext cx="252028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prstClr val="black"/>
                </a:solidFill>
              </a:rPr>
              <a:t>검색창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제목으로 내용을 검색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48" name="직사각형 16"/>
          <p:cNvSpPr/>
          <p:nvPr/>
        </p:nvSpPr>
        <p:spPr>
          <a:xfrm>
            <a:off x="6365186" y="281792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56671" y="2813302"/>
            <a:ext cx="252028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공지사항 리스트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텍스트로 출력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50" name="직사각형 16"/>
          <p:cNvSpPr/>
          <p:nvPr/>
        </p:nvSpPr>
        <p:spPr>
          <a:xfrm>
            <a:off x="6377583" y="357947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69068" y="3574847"/>
            <a:ext cx="252028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prstClr val="black"/>
                </a:solidFill>
              </a:rPr>
              <a:t>pagination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글의 개수에 따라 페이지 증가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45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4573" y="807728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공지사항 게시판 상세페이지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647862" y="193779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46662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3484254" y="575750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59724" y="1044380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상세페이지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3882045" y="5725053"/>
            <a:ext cx="662641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수정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69975" y="1463271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수정</a:t>
            </a:r>
            <a:r>
              <a:rPr lang="en-US" altLang="ko-KR" sz="1100" dirty="0" smtClean="0">
                <a:solidFill>
                  <a:prstClr val="black"/>
                </a:solidFill>
              </a:rPr>
              <a:t>/</a:t>
            </a:r>
            <a:r>
              <a:rPr lang="ko-KR" altLang="en-US" sz="1100" dirty="0" smtClean="0">
                <a:solidFill>
                  <a:prstClr val="black"/>
                </a:solidFill>
              </a:rPr>
              <a:t>삭제 버튼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32076" y="1916149"/>
            <a:ext cx="4389120" cy="367023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253174" y="2029283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제목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775388" y="2009697"/>
            <a:ext cx="3504819" cy="24111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174245" y="2773163"/>
            <a:ext cx="4117283" cy="1729530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232890" y="2344362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작성자 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609061" y="2344362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작성일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65088" y="2344782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조회수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359890" y="2940780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내용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4717512" y="5725053"/>
            <a:ext cx="662641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삭제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692144" y="1661414"/>
            <a:ext cx="156206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black"/>
                </a:solidFill>
              </a:rPr>
              <a:t>CEO/ </a:t>
            </a:r>
            <a:r>
              <a:rPr lang="ko-KR" altLang="en-US" sz="1100" dirty="0">
                <a:solidFill>
                  <a:prstClr val="black"/>
                </a:solidFill>
              </a:rPr>
              <a:t>팀장</a:t>
            </a:r>
            <a:r>
              <a:rPr lang="ko-KR" altLang="en-US" sz="1100" dirty="0" smtClean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→ </a:t>
            </a:r>
            <a:r>
              <a:rPr lang="ko-KR" altLang="en-US" sz="1100" dirty="0" smtClean="0">
                <a:solidFill>
                  <a:prstClr val="black"/>
                </a:solidFill>
              </a:rPr>
              <a:t>有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/>
                </a:solidFill>
              </a:rPr>
              <a:t>팀원 </a:t>
            </a:r>
            <a:r>
              <a:rPr lang="ko-KR" altLang="en-US" sz="1100" dirty="0">
                <a:solidFill>
                  <a:prstClr val="black"/>
                </a:solidFill>
              </a:rPr>
              <a:t>→ </a:t>
            </a:r>
            <a:r>
              <a:rPr lang="ko-KR" altLang="en-US" sz="1100" dirty="0" smtClean="0">
                <a:solidFill>
                  <a:prstClr val="black"/>
                </a:solidFill>
              </a:rPr>
              <a:t>無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48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4573" y="807728"/>
            <a:ext cx="396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공지사항 게시판 작성 페이지 </a:t>
            </a:r>
            <a:r>
              <a:rPr lang="en-US" altLang="ko-KR" sz="1200" dirty="0" smtClean="0">
                <a:solidFill>
                  <a:prstClr val="black"/>
                </a:solidFill>
              </a:rPr>
              <a:t>– 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CEO/</a:t>
            </a:r>
            <a:r>
              <a:rPr lang="ko-KR" altLang="en-US" sz="1200" dirty="0">
                <a:solidFill>
                  <a:prstClr val="black"/>
                </a:solidFill>
              </a:rPr>
              <a:t> </a:t>
            </a:r>
            <a:r>
              <a:rPr lang="ko-KR" altLang="en-US" sz="1200" b="1" dirty="0">
                <a:solidFill>
                  <a:prstClr val="black"/>
                </a:solidFill>
              </a:rPr>
              <a:t>팀장</a:t>
            </a:r>
            <a:r>
              <a:rPr lang="ko-KR" altLang="en-US" sz="1200" dirty="0">
                <a:solidFill>
                  <a:prstClr val="black"/>
                </a:solidFill>
              </a:rPr>
              <a:t> </a:t>
            </a:r>
            <a:r>
              <a:rPr lang="ko-KR" altLang="en-US" sz="1200" b="1" dirty="0" smtClean="0">
                <a:solidFill>
                  <a:prstClr val="black"/>
                </a:solidFill>
              </a:rPr>
              <a:t>만 접근 가능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647862" y="193779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92144" y="1045462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상세페이지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92144" y="1421519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글쓰기 버튼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32076" y="1916149"/>
            <a:ext cx="4389120" cy="367023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253174" y="2029283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제목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775388" y="2009697"/>
            <a:ext cx="3504819" cy="24111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162924" y="2532094"/>
            <a:ext cx="4117283" cy="1815462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253174" y="2682362"/>
            <a:ext cx="12490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내용을 입력해주세요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215773" y="571610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4613564" y="5683650"/>
            <a:ext cx="789410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글쓰기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118116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60527" y="84819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4573" y="807728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회의록 게시판 리스트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541075" y="172252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091082" y="567093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89163" y="2142439"/>
            <a:ext cx="4389120" cy="294246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7964" y="2271673"/>
            <a:ext cx="41440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prstClr val="black"/>
                </a:solidFill>
              </a:rPr>
              <a:t>no</a:t>
            </a:r>
            <a:r>
              <a:rPr lang="ko-KR" altLang="en-US" sz="1000" dirty="0" smtClean="0">
                <a:solidFill>
                  <a:prstClr val="black"/>
                </a:solidFill>
              </a:rPr>
              <a:t>                              제목                                                            작성일      조회</a:t>
            </a:r>
            <a:r>
              <a:rPr lang="ko-KR" altLang="en-US" sz="1000" dirty="0">
                <a:solidFill>
                  <a:prstClr val="black"/>
                </a:solidFill>
              </a:rPr>
              <a:t>수</a:t>
            </a:r>
            <a:r>
              <a:rPr lang="ko-KR" altLang="en-US" sz="1000" dirty="0" smtClean="0">
                <a:solidFill>
                  <a:prstClr val="black"/>
                </a:solidFill>
              </a:rPr>
              <a:t> 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977964" y="2517894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977964" y="2819923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977964" y="3073932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998024" y="3318687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005673" y="3570837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005673" y="3824846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1025733" y="4069601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1013987" y="4327297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013987" y="4581306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1034047" y="4826061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56671" y="796371"/>
            <a:ext cx="23126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/>
                </a:solidFill>
              </a:rPr>
              <a:t>화면 사이즈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smtClean="0">
                <a:solidFill>
                  <a:prstClr val="black"/>
                </a:solidFill>
              </a:rPr>
              <a:t>한 화면에 보이는 글의 개수를 조정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 smtClean="0">
                <a:solidFill>
                  <a:prstClr val="black"/>
                </a:solidFill>
              </a:rPr>
              <a:t>3, 5, 10, 20, 30 </a:t>
            </a:r>
            <a:r>
              <a:rPr lang="ko-KR" altLang="en-US" sz="1100" dirty="0" smtClean="0">
                <a:solidFill>
                  <a:prstClr val="black"/>
                </a:solidFill>
              </a:rPr>
              <a:t>사이즈 정도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4488873" y="5638484"/>
            <a:ext cx="789410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글쓰기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379111" y="4225992"/>
            <a:ext cx="2789828" cy="819842"/>
            <a:chOff x="6387720" y="2791790"/>
            <a:chExt cx="2789828" cy="819842"/>
          </a:xfrm>
        </p:grpSpPr>
        <p:sp>
          <p:nvSpPr>
            <p:cNvPr id="32" name="직사각형 31"/>
            <p:cNvSpPr/>
            <p:nvPr/>
          </p:nvSpPr>
          <p:spPr>
            <a:xfrm>
              <a:off x="6387720" y="2824908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prstClr val="white"/>
                  </a:solidFill>
                </a:rPr>
                <a:t>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BAE4291C-03B8-4E55-B8AB-AFC512F36275}"/>
                </a:ext>
              </a:extLst>
            </p:cNvPr>
            <p:cNvSpPr txBox="1"/>
            <p:nvPr/>
          </p:nvSpPr>
          <p:spPr>
            <a:xfrm>
              <a:off x="6657268" y="2791790"/>
              <a:ext cx="2520280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 smtClean="0">
                  <a:solidFill>
                    <a:prstClr val="black"/>
                  </a:solidFill>
                </a:rPr>
                <a:t>글쓰기 버튼</a:t>
              </a:r>
              <a:endParaRPr lang="en-US" altLang="ko-KR" sz="1100" dirty="0">
                <a:solidFill>
                  <a:prstClr val="black"/>
                </a:solidFill>
              </a:endParaRPr>
            </a:p>
            <a:p>
              <a:endParaRPr lang="en-US" altLang="ko-KR" sz="1100" dirty="0">
                <a:solidFill>
                  <a:prstClr val="black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6657268" y="3034551"/>
              <a:ext cx="1562064" cy="577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prstClr val="black"/>
                  </a:solidFill>
                </a:rPr>
                <a:t>CEO/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팀장 → 有</a:t>
              </a:r>
              <a:endParaRPr lang="en-US" altLang="ko-KR" sz="1100" dirty="0">
                <a:solidFill>
                  <a:prstClr val="black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 smtClean="0">
                  <a:solidFill>
                    <a:prstClr val="black"/>
                  </a:solidFill>
                </a:rPr>
                <a:t>팀원 </a:t>
              </a:r>
              <a:r>
                <a:rPr lang="ko-KR" altLang="en-US" sz="1100" dirty="0">
                  <a:solidFill>
                    <a:prstClr val="black"/>
                  </a:solidFill>
                </a:rPr>
                <a:t>→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無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  <a:endParaRPr lang="en-US" altLang="ko-KR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2004498" y="5284917"/>
            <a:ext cx="2184849" cy="25435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916545" y="1729164"/>
            <a:ext cx="1339313" cy="25435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911415" y="1722520"/>
            <a:ext cx="1419092" cy="25435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16"/>
          <p:cNvSpPr/>
          <p:nvPr/>
        </p:nvSpPr>
        <p:spPr>
          <a:xfrm>
            <a:off x="3552721" y="171284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4" name="직사각형 16"/>
          <p:cNvSpPr/>
          <p:nvPr/>
        </p:nvSpPr>
        <p:spPr>
          <a:xfrm>
            <a:off x="541075" y="255389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5" name="직사각형 16"/>
          <p:cNvSpPr/>
          <p:nvPr/>
        </p:nvSpPr>
        <p:spPr>
          <a:xfrm>
            <a:off x="1662409" y="528681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6" name="직사각형 16"/>
          <p:cNvSpPr/>
          <p:nvPr/>
        </p:nvSpPr>
        <p:spPr>
          <a:xfrm>
            <a:off x="6360527" y="20072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69068" y="2004762"/>
            <a:ext cx="252028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prstClr val="black"/>
                </a:solidFill>
              </a:rPr>
              <a:t>검색창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제목으로 내용을 검색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48" name="직사각형 16"/>
          <p:cNvSpPr/>
          <p:nvPr/>
        </p:nvSpPr>
        <p:spPr>
          <a:xfrm>
            <a:off x="6365186" y="281792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56671" y="2813302"/>
            <a:ext cx="252028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회의록 리스트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텍스트로 출력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50" name="직사각형 16"/>
          <p:cNvSpPr/>
          <p:nvPr/>
        </p:nvSpPr>
        <p:spPr>
          <a:xfrm>
            <a:off x="6377583" y="357947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69068" y="3574847"/>
            <a:ext cx="252028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prstClr val="black"/>
                </a:solidFill>
              </a:rPr>
              <a:t>pagination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글의 개수에 따라 페이지 증가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72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4573" y="807728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회의록 상세페이지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647862" y="193779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685386" y="462024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92144" y="1045462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상세페이지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69975" y="1397367"/>
            <a:ext cx="252028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첨부파일 다운로드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파일을 클릭하면 다운로드 처리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32076" y="1916149"/>
            <a:ext cx="4389120" cy="367023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253174" y="2029283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제목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775388" y="2009697"/>
            <a:ext cx="3504819" cy="24111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174245" y="2773163"/>
            <a:ext cx="4117283" cy="1729530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232890" y="2344362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작성자 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609061" y="2344362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작성일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65088" y="2344782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조회수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359890" y="2940780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내용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74245" y="4620242"/>
            <a:ext cx="4117283" cy="24111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03422" y="4620242"/>
            <a:ext cx="11336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첨부파일 다운로드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200947" y="575750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598738" y="5725053"/>
            <a:ext cx="764094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수정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396310" y="201288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81386" y="2012885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수정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버튼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681386" y="2261726"/>
            <a:ext cx="156206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/>
                </a:solidFill>
              </a:rPr>
              <a:t>팀장</a:t>
            </a:r>
            <a:r>
              <a:rPr lang="en-US" altLang="ko-KR" sz="1100" dirty="0">
                <a:solidFill>
                  <a:prstClr val="black"/>
                </a:solidFill>
              </a:rPr>
              <a:t> /</a:t>
            </a:r>
            <a:r>
              <a:rPr lang="ko-KR" altLang="en-US" sz="1100" dirty="0">
                <a:solidFill>
                  <a:prstClr val="black"/>
                </a:solidFill>
              </a:rPr>
              <a:t>팀원 → </a:t>
            </a:r>
            <a:r>
              <a:rPr lang="ko-KR" altLang="en-US" sz="1100" dirty="0" smtClean="0">
                <a:solidFill>
                  <a:prstClr val="black"/>
                </a:solidFill>
              </a:rPr>
              <a:t>有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/>
                </a:solidFill>
              </a:rPr>
              <a:t>CEO</a:t>
            </a:r>
            <a:r>
              <a:rPr lang="ko-KR" altLang="en-US" sz="1100" dirty="0" smtClean="0">
                <a:solidFill>
                  <a:prstClr val="black"/>
                </a:solidFill>
              </a:rPr>
              <a:t>→ 無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60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4573" y="807728"/>
            <a:ext cx="3791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회의록 게시판 작성 페이지 </a:t>
            </a:r>
            <a:r>
              <a:rPr lang="en-US" altLang="ko-KR" sz="1200" dirty="0" smtClean="0">
                <a:solidFill>
                  <a:prstClr val="black"/>
                </a:solidFill>
              </a:rPr>
              <a:t>– </a:t>
            </a:r>
            <a:r>
              <a:rPr lang="ko-KR" altLang="en-US" sz="1200" b="1" dirty="0" smtClean="0">
                <a:solidFill>
                  <a:prstClr val="black"/>
                </a:solidFill>
              </a:rPr>
              <a:t>팀장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200" b="1" dirty="0" smtClean="0">
                <a:solidFill>
                  <a:prstClr val="black"/>
                </a:solidFill>
              </a:rPr>
              <a:t>팀원만 접근 가능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647862" y="193779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69975" y="1047965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상세페이지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69975" y="1397367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글쓰기 버튼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32076" y="1916149"/>
            <a:ext cx="4389120" cy="367023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253174" y="2029283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제목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775388" y="2009697"/>
            <a:ext cx="3504819" cy="24111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162924" y="2532094"/>
            <a:ext cx="4117283" cy="1815462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253174" y="2682362"/>
            <a:ext cx="12490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내용을 입력해주세요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215773" y="571610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4613564" y="5683650"/>
            <a:ext cx="789410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글쓰기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162924" y="4527950"/>
            <a:ext cx="882007" cy="24111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prstClr val="black"/>
                </a:solidFill>
              </a:rPr>
              <a:t>파일탐색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152474" y="4527949"/>
            <a:ext cx="416160" cy="24111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prstClr val="black"/>
                </a:solidFill>
              </a:rPr>
              <a:t>등록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03136" y="452794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408244" y="174927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69975" y="1740087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prstClr val="black"/>
                </a:solidFill>
              </a:rPr>
              <a:t>파일탐색</a:t>
            </a:r>
            <a:r>
              <a:rPr lang="en-US" altLang="ko-KR" sz="1100" dirty="0" smtClean="0">
                <a:solidFill>
                  <a:prstClr val="black"/>
                </a:solidFill>
              </a:rPr>
              <a:t>/</a:t>
            </a:r>
            <a:r>
              <a:rPr lang="ko-KR" altLang="en-US" sz="1100" dirty="0" smtClean="0">
                <a:solidFill>
                  <a:prstClr val="black"/>
                </a:solidFill>
              </a:rPr>
              <a:t>등록 버튼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716856" y="1959324"/>
            <a:ext cx="156206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/>
                </a:solidFill>
              </a:rPr>
              <a:t>팀장</a:t>
            </a:r>
            <a:r>
              <a:rPr lang="en-US" altLang="ko-KR" sz="1100" dirty="0">
                <a:solidFill>
                  <a:prstClr val="black"/>
                </a:solidFill>
              </a:rPr>
              <a:t> /</a:t>
            </a:r>
            <a:r>
              <a:rPr lang="ko-KR" altLang="en-US" sz="1100" dirty="0">
                <a:solidFill>
                  <a:prstClr val="black"/>
                </a:solidFill>
              </a:rPr>
              <a:t>팀원 → </a:t>
            </a:r>
            <a:r>
              <a:rPr lang="ko-KR" altLang="en-US" sz="1100" dirty="0" smtClean="0">
                <a:solidFill>
                  <a:prstClr val="black"/>
                </a:solidFill>
              </a:rPr>
              <a:t>有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/>
                </a:solidFill>
              </a:rPr>
              <a:t>CEO</a:t>
            </a:r>
            <a:r>
              <a:rPr lang="ko-KR" altLang="en-US" sz="1100" dirty="0" smtClean="0">
                <a:solidFill>
                  <a:prstClr val="black"/>
                </a:solidFill>
              </a:rPr>
              <a:t>→ 無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40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1902945"/>
            <a:ext cx="9143999" cy="1851845"/>
            <a:chOff x="71322" y="1902945"/>
            <a:chExt cx="9143999" cy="1851845"/>
          </a:xfrm>
        </p:grpSpPr>
        <p:sp>
          <p:nvSpPr>
            <p:cNvPr id="3" name="직사각형 2"/>
            <p:cNvSpPr/>
            <p:nvPr/>
          </p:nvSpPr>
          <p:spPr>
            <a:xfrm>
              <a:off x="2398143" y="2564403"/>
              <a:ext cx="4528868" cy="1162208"/>
            </a:xfrm>
            <a:prstGeom prst="rect">
              <a:avLst/>
            </a:prstGeom>
            <a:solidFill>
              <a:schemeClr val="bg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021"/>
            <a:stretch/>
          </p:blipFill>
          <p:spPr>
            <a:xfrm>
              <a:off x="3204519" y="1902945"/>
              <a:ext cx="2877606" cy="661457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2398143" y="2564402"/>
              <a:ext cx="4459857" cy="1093198"/>
            </a:xfrm>
            <a:prstGeom prst="rect">
              <a:avLst/>
            </a:prstGeom>
            <a:solidFill>
              <a:srgbClr val="FDBBC1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1322" y="2866983"/>
              <a:ext cx="9143999" cy="557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rgbClr val="E7E6E6">
                      <a:lumMod val="25000"/>
                    </a:srgb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프로젝트 </a:t>
              </a:r>
              <a:r>
                <a:rPr lang="ko-KR" altLang="en-US" sz="2800" dirty="0" err="1" smtClean="0">
                  <a:solidFill>
                    <a:srgbClr val="E7E6E6">
                      <a:lumMod val="25000"/>
                    </a:srgb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리스크관리</a:t>
              </a:r>
              <a:endParaRPr lang="ko-KR" altLang="en-US" sz="2800" dirty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6927011" y="3508569"/>
              <a:ext cx="698740" cy="24622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>
                  <a:solidFill>
                    <a:srgbClr val="E7E6E6">
                      <a:lumMod val="50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이준석</a:t>
              </a:r>
              <a:endParaRPr lang="ko-KR" altLang="en-US" sz="1000" dirty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241957" y="2564402"/>
              <a:ext cx="1156186" cy="364884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화면설계</a:t>
              </a:r>
              <a:endParaRPr lang="ko-KR" altLang="en-US" dirty="0"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141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-65902" y="46874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2025598" y="355750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1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412885" y="266772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55861" y="1691965"/>
            <a:ext cx="4464496" cy="3607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prstClr val="white"/>
                </a:solidFill>
              </a:rPr>
              <a:t>예약     지점안내     로그인     창업문의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00044" y="1292202"/>
            <a:ext cx="5463084" cy="808972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prstClr val="black"/>
                </a:solidFill>
              </a:rPr>
              <a:t>상단 메뉴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07306" y="2389291"/>
            <a:ext cx="1148219" cy="3319639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prstClr val="black"/>
                </a:solidFill>
              </a:rPr>
              <a:t>사이드 메뉴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84360" y="2407279"/>
            <a:ext cx="31647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이슈리스트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1536287" y="3165242"/>
          <a:ext cx="4179723" cy="1483995"/>
        </p:xfrm>
        <a:graphic>
          <a:graphicData uri="http://schemas.openxmlformats.org/drawingml/2006/table">
            <a:tbl>
              <a:tblPr firstRow="1" bandRow="1"/>
              <a:tblGrid>
                <a:gridCol w="811032"/>
                <a:gridCol w="1092998"/>
                <a:gridCol w="841972"/>
                <a:gridCol w="733331"/>
                <a:gridCol w="700390"/>
              </a:tblGrid>
              <a:tr h="38671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조회수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13620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13620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13620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13620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4722585" y="4740690"/>
            <a:ext cx="1007878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글쓰</a:t>
            </a:r>
            <a:r>
              <a:rPr lang="ko-KR" altLang="en-US" sz="1200" dirty="0">
                <a:solidFill>
                  <a:prstClr val="black"/>
                </a:solidFill>
              </a:rPr>
              <a:t>기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/>
          </p:nvPr>
        </p:nvGraphicFramePr>
        <p:xfrm>
          <a:off x="2751687" y="4782997"/>
          <a:ext cx="1667930" cy="21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3586"/>
                <a:gridCol w="333586"/>
                <a:gridCol w="333586"/>
                <a:gridCol w="333586"/>
                <a:gridCol w="333586"/>
              </a:tblGrid>
              <a:tr h="1749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&lt;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&gt;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8" name="직사각형 16"/>
          <p:cNvSpPr/>
          <p:nvPr/>
        </p:nvSpPr>
        <p:spPr>
          <a:xfrm>
            <a:off x="2070423" y="355750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3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714260" y="1034761"/>
            <a:ext cx="227279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페이지 크기 설정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초기값 </a:t>
            </a:r>
            <a:r>
              <a:rPr lang="en-US" altLang="ko-KR" sz="1100" dirty="0" smtClean="0">
                <a:solidFill>
                  <a:prstClr val="black"/>
                </a:solidFill>
              </a:rPr>
              <a:t>5 </a:t>
            </a:r>
          </a:p>
          <a:p>
            <a:pPr marL="171450" indent="-171450">
              <a:buFontTx/>
              <a:buChar char="-"/>
              <a:defRPr/>
            </a:pPr>
            <a:r>
              <a:rPr lang="en-US" altLang="ko-KR" sz="1100" dirty="0" smtClean="0">
                <a:solidFill>
                  <a:prstClr val="black"/>
                </a:solidFill>
              </a:rPr>
              <a:t>10, 20 </a:t>
            </a:r>
            <a:r>
              <a:rPr lang="ko-KR" altLang="en-US" sz="1100" dirty="0" smtClean="0">
                <a:solidFill>
                  <a:prstClr val="black"/>
                </a:solidFill>
              </a:rPr>
              <a:t>으로 변경 가능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714260" y="2667728"/>
            <a:ext cx="227279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>
                <a:solidFill>
                  <a:prstClr val="black"/>
                </a:solidFill>
              </a:rPr>
              <a:t>상세페이지 이동</a:t>
            </a: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클릭 </a:t>
            </a:r>
            <a:r>
              <a:rPr lang="ko-KR" altLang="en-US" sz="1100" dirty="0">
                <a:solidFill>
                  <a:prstClr val="black"/>
                </a:solidFill>
              </a:rPr>
              <a:t>시 </a:t>
            </a:r>
            <a:r>
              <a:rPr lang="ko-KR" altLang="en-US" sz="1100" dirty="0" smtClean="0">
                <a:solidFill>
                  <a:prstClr val="black"/>
                </a:solidFill>
              </a:rPr>
              <a:t>해당하는 리스트의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  </a:t>
            </a:r>
            <a:r>
              <a:rPr lang="ko-KR" altLang="en-US" sz="1100" dirty="0" smtClean="0">
                <a:solidFill>
                  <a:prstClr val="black"/>
                </a:solidFill>
              </a:rPr>
              <a:t>상세페이지로 </a:t>
            </a:r>
            <a:r>
              <a:rPr lang="ko-KR" altLang="en-US" sz="1100" dirty="0">
                <a:solidFill>
                  <a:prstClr val="black"/>
                </a:solidFill>
              </a:rPr>
              <a:t>이동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4448920" y="472774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6438023" y="341520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739398" y="3415209"/>
            <a:ext cx="22727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>
                <a:solidFill>
                  <a:prstClr val="black"/>
                </a:solidFill>
              </a:rPr>
              <a:t>블록 </a:t>
            </a:r>
            <a:r>
              <a:rPr lang="ko-KR" altLang="en-US" sz="1100" dirty="0" smtClean="0">
                <a:solidFill>
                  <a:prstClr val="black"/>
                </a:solidFill>
              </a:rPr>
              <a:t>설정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보여줄 블록 크기 </a:t>
            </a:r>
            <a:r>
              <a:rPr lang="en-US" altLang="ko-KR" sz="1100" dirty="0" smtClean="0">
                <a:solidFill>
                  <a:prstClr val="black"/>
                </a:solidFill>
              </a:rPr>
              <a:t>5</a:t>
            </a: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리스트의 양에 따라 </a:t>
            </a:r>
            <a:r>
              <a:rPr lang="en-US" altLang="ko-KR" sz="1100" dirty="0" smtClean="0">
                <a:solidFill>
                  <a:prstClr val="black"/>
                </a:solidFill>
              </a:rPr>
              <a:t>1~5 , 6~10</a:t>
            </a:r>
          </a:p>
          <a:p>
            <a:pPr>
              <a:defRPr/>
            </a:pPr>
            <a:r>
              <a:rPr lang="en-US" altLang="ko-KR" sz="1100" dirty="0" smtClean="0">
                <a:solidFill>
                  <a:prstClr val="black"/>
                </a:solidFill>
              </a:rPr>
              <a:t>      … 5</a:t>
            </a:r>
            <a:r>
              <a:rPr lang="ko-KR" altLang="en-US" sz="1100" dirty="0" smtClean="0">
                <a:solidFill>
                  <a:prstClr val="black"/>
                </a:solidFill>
              </a:rPr>
              <a:t>씩 증가해서 보여준다</a:t>
            </a:r>
            <a:r>
              <a:rPr lang="en-US" altLang="ko-KR" sz="1100" dirty="0" smtClean="0">
                <a:solidFill>
                  <a:prstClr val="black"/>
                </a:solidFill>
              </a:rPr>
              <a:t>.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521659" y="2810749"/>
            <a:ext cx="1007878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       </a:t>
            </a:r>
            <a:r>
              <a:rPr lang="en-US" altLang="ko-KR" sz="1200" dirty="0" smtClean="0">
                <a:solidFill>
                  <a:prstClr val="black"/>
                </a:solidFill>
              </a:rPr>
              <a:t>5</a:t>
            </a:r>
            <a:r>
              <a:rPr lang="ko-KR" altLang="en-US" sz="1200" dirty="0" smtClean="0">
                <a:solidFill>
                  <a:prstClr val="black"/>
                </a:solidFill>
              </a:rPr>
              <a:t>     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479108" y="474247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6438023" y="421083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739398" y="4210833"/>
            <a:ext cx="227279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글쓰기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팀원</a:t>
            </a:r>
            <a:r>
              <a:rPr lang="en-US" altLang="ko-KR" sz="1100" dirty="0" smtClean="0">
                <a:solidFill>
                  <a:prstClr val="black"/>
                </a:solidFill>
              </a:rPr>
              <a:t>, PM, Admin</a:t>
            </a:r>
            <a:r>
              <a:rPr lang="ko-KR" altLang="en-US" sz="1100" dirty="0" smtClean="0">
                <a:solidFill>
                  <a:prstClr val="black"/>
                </a:solidFill>
              </a:rPr>
              <a:t>만 작성 가능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클릭 시 작성 페이지로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1659" y="281164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2548165" y="2816403"/>
            <a:ext cx="1190916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     </a:t>
            </a:r>
            <a:r>
              <a:rPr lang="en-US" altLang="ko-KR" sz="1200" dirty="0" smtClean="0">
                <a:solidFill>
                  <a:prstClr val="black"/>
                </a:solidFill>
              </a:rPr>
              <a:t>1001</a:t>
            </a:r>
            <a:r>
              <a:rPr lang="ko-KR" altLang="en-US" sz="1200" dirty="0" smtClean="0">
                <a:solidFill>
                  <a:prstClr val="black"/>
                </a:solidFill>
              </a:rPr>
              <a:t>   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548165" y="281729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47" name="직사각형 16"/>
          <p:cNvSpPr/>
          <p:nvPr/>
        </p:nvSpPr>
        <p:spPr>
          <a:xfrm>
            <a:off x="6400301" y="172041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714260" y="1705692"/>
            <a:ext cx="227279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프로젝트 번호 설정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초기값 </a:t>
            </a:r>
            <a:r>
              <a:rPr lang="en-US" altLang="ko-KR" sz="1100" dirty="0" smtClean="0">
                <a:solidFill>
                  <a:prstClr val="black"/>
                </a:solidFill>
              </a:rPr>
              <a:t>1001</a:t>
            </a: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현재 진행중인 프로젝트 번호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    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로</a:t>
            </a:r>
            <a:r>
              <a:rPr lang="ko-KR" altLang="en-US" sz="1100" dirty="0" smtClean="0">
                <a:solidFill>
                  <a:prstClr val="black"/>
                </a:solidFill>
              </a:rPr>
              <a:t> 선택 가능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defRPr/>
            </a:pPr>
            <a:r>
              <a:rPr lang="en-US" altLang="ko-KR" sz="1100" dirty="0" smtClean="0">
                <a:solidFill>
                  <a:prstClr val="black"/>
                </a:solidFill>
              </a:rPr>
              <a:t>- Admin</a:t>
            </a:r>
            <a:r>
              <a:rPr lang="ko-KR" altLang="en-US" sz="1100" dirty="0" smtClean="0">
                <a:solidFill>
                  <a:prstClr val="black"/>
                </a:solidFill>
              </a:rPr>
              <a:t>만 볼 수 있다</a:t>
            </a:r>
            <a:r>
              <a:rPr lang="en-US" altLang="ko-KR" sz="1100" dirty="0" smtClean="0">
                <a:solidFill>
                  <a:prstClr val="black"/>
                </a:solidFill>
              </a:rPr>
              <a:t>.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448920" y="2817294"/>
            <a:ext cx="1208052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검색 창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448920" y="281907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6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6438023" y="48448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6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739398" y="4838327"/>
            <a:ext cx="22727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검색 창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제목</a:t>
            </a:r>
            <a:r>
              <a:rPr lang="en-US" altLang="ko-KR" sz="1100" dirty="0" smtClean="0">
                <a:solidFill>
                  <a:prstClr val="black"/>
                </a:solidFill>
              </a:rPr>
              <a:t>, </a:t>
            </a:r>
            <a:r>
              <a:rPr lang="ko-KR" altLang="en-US" sz="1100" dirty="0" smtClean="0">
                <a:solidFill>
                  <a:prstClr val="black"/>
                </a:solidFill>
              </a:rPr>
              <a:t>작성자로 검색 가능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31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55861" y="1691965"/>
            <a:ext cx="4464496" cy="3607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prstClr val="white"/>
                </a:solidFill>
              </a:rPr>
              <a:t>예약     지점안내     로그인     창업문의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89694" y="1292202"/>
            <a:ext cx="5463084" cy="808972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prstClr val="black"/>
                </a:solidFill>
              </a:rPr>
              <a:t>상단 메뉴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689095" y="1033786"/>
            <a:ext cx="22727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파일 첨부 기능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클릭 시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팝업창이</a:t>
            </a:r>
            <a:r>
              <a:rPr lang="ko-KR" altLang="en-US" sz="1100" dirty="0" smtClean="0">
                <a:solidFill>
                  <a:prstClr val="black"/>
                </a:solidFill>
              </a:rPr>
              <a:t> 뜨며 파일을 선택 하면 파일 이름이 출력되며 등록 시 저장된다</a:t>
            </a:r>
            <a:r>
              <a:rPr lang="en-US" altLang="ko-KR" sz="1100" dirty="0" smtClean="0">
                <a:solidFill>
                  <a:prstClr val="black"/>
                </a:solidFill>
              </a:rPr>
              <a:t>.</a:t>
            </a: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505192" y="2392788"/>
          <a:ext cx="5312620" cy="1560648"/>
        </p:xfrm>
        <a:graphic>
          <a:graphicData uri="http://schemas.openxmlformats.org/drawingml/2006/table">
            <a:tbl>
              <a:tblPr firstRow="1" bandRow="1"/>
              <a:tblGrid>
                <a:gridCol w="1327430"/>
                <a:gridCol w="3295190"/>
                <a:gridCol w="690000"/>
              </a:tblGrid>
              <a:tr h="52021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2021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2021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첨부 파일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첨부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3730446" y="4115590"/>
            <a:ext cx="1007878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등록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738324" y="4115590"/>
            <a:ext cx="1114454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조회화면으로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작성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829710" y="346121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1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21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23528" y="1070714"/>
            <a:ext cx="5616624" cy="52461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98659" y="1337027"/>
            <a:ext cx="5463084" cy="518944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prstClr val="black"/>
                </a:solidFill>
              </a:rPr>
              <a:t>상단 메뉴</a:t>
            </a: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507725" y="2065464"/>
          <a:ext cx="5312620" cy="1917889"/>
        </p:xfrm>
        <a:graphic>
          <a:graphicData uri="http://schemas.openxmlformats.org/drawingml/2006/table">
            <a:tbl>
              <a:tblPr firstRow="1" bandRow="1"/>
              <a:tblGrid>
                <a:gridCol w="1327430"/>
                <a:gridCol w="1325496"/>
                <a:gridCol w="1414485"/>
                <a:gridCol w="1245209"/>
              </a:tblGrid>
              <a:tr h="32228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32228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수정일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43288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</a:tr>
              <a:tr h="32228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</a:tr>
              <a:tr h="16114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해경방안 작성일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16114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해결방안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7" name="직사각형 36"/>
          <p:cNvSpPr/>
          <p:nvPr/>
        </p:nvSpPr>
        <p:spPr>
          <a:xfrm>
            <a:off x="2452229" y="4215988"/>
            <a:ext cx="1007878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prstClr val="black"/>
                </a:solidFill>
              </a:rPr>
              <a:t>수정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4812467" y="4210857"/>
            <a:ext cx="1007878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err="1">
                <a:solidFill>
                  <a:prstClr val="black"/>
                </a:solidFill>
              </a:rPr>
              <a:t>뒤로가기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9" name="직사각형 50"/>
          <p:cNvSpPr/>
          <p:nvPr/>
        </p:nvSpPr>
        <p:spPr>
          <a:xfrm>
            <a:off x="431886" y="4587937"/>
            <a:ext cx="4931456" cy="40448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err="1">
                <a:solidFill>
                  <a:prstClr val="black"/>
                </a:solidFill>
              </a:rPr>
              <a:t>댓글작성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0" name="직사각형 50"/>
          <p:cNvSpPr/>
          <p:nvPr/>
        </p:nvSpPr>
        <p:spPr>
          <a:xfrm>
            <a:off x="5398622" y="4770456"/>
            <a:ext cx="480621" cy="221967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 dirty="0" smtClean="0">
                <a:solidFill>
                  <a:prstClr val="black"/>
                </a:solidFill>
              </a:rPr>
              <a:t>입력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1" name="직사각형 50"/>
          <p:cNvSpPr/>
          <p:nvPr/>
        </p:nvSpPr>
        <p:spPr>
          <a:xfrm>
            <a:off x="420810" y="5091649"/>
            <a:ext cx="4931456" cy="332722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</a:rPr>
              <a:t>작성자 </a:t>
            </a:r>
            <a:r>
              <a:rPr lang="en-US" altLang="ko-KR" sz="1000" dirty="0">
                <a:solidFill>
                  <a:prstClr val="black"/>
                </a:solidFill>
              </a:rPr>
              <a:t>|</a:t>
            </a:r>
            <a:r>
              <a:rPr lang="ko-KR" altLang="en-US" sz="1000" dirty="0">
                <a:solidFill>
                  <a:prstClr val="black"/>
                </a:solidFill>
              </a:rPr>
              <a:t> 작성일 </a:t>
            </a:r>
            <a:r>
              <a:rPr lang="en-US" altLang="ko-KR" sz="1000" dirty="0">
                <a:solidFill>
                  <a:prstClr val="black"/>
                </a:solidFill>
              </a:rPr>
              <a:t>|</a:t>
            </a:r>
            <a:r>
              <a:rPr lang="ko-KR" altLang="en-US" sz="1000" dirty="0">
                <a:solidFill>
                  <a:prstClr val="black"/>
                </a:solidFill>
              </a:rPr>
              <a:t>삭제 수정 </a:t>
            </a:r>
            <a:r>
              <a:rPr lang="ko-KR" altLang="en-US" sz="1000" dirty="0" err="1">
                <a:solidFill>
                  <a:prstClr val="black"/>
                </a:solidFill>
              </a:rPr>
              <a:t>댓글</a:t>
            </a:r>
            <a:endParaRPr lang="ko-KR" altLang="en-US" sz="1000" dirty="0">
              <a:solidFill>
                <a:prstClr val="black"/>
              </a:solidFill>
            </a:endParaRPr>
          </a:p>
          <a:p>
            <a:pPr>
              <a:defRPr/>
            </a:pPr>
            <a:r>
              <a:rPr lang="ko-KR" altLang="en-US" sz="1000" dirty="0" err="1">
                <a:solidFill>
                  <a:prstClr val="black"/>
                </a:solidFill>
              </a:rPr>
              <a:t>댓글</a:t>
            </a:r>
            <a:r>
              <a:rPr lang="en-US" altLang="ko-KR" sz="10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42" name="직사각형 50"/>
          <p:cNvSpPr/>
          <p:nvPr/>
        </p:nvSpPr>
        <p:spPr>
          <a:xfrm>
            <a:off x="963513" y="5490370"/>
            <a:ext cx="4388753" cy="332722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</a:rPr>
              <a:t>작성자 </a:t>
            </a:r>
            <a:r>
              <a:rPr lang="en-US" altLang="ko-KR" sz="1000" dirty="0">
                <a:solidFill>
                  <a:prstClr val="black"/>
                </a:solidFill>
              </a:rPr>
              <a:t>|</a:t>
            </a:r>
            <a:r>
              <a:rPr lang="ko-KR" altLang="en-US" sz="1000" dirty="0">
                <a:solidFill>
                  <a:prstClr val="black"/>
                </a:solidFill>
              </a:rPr>
              <a:t> 작성일 </a:t>
            </a:r>
            <a:r>
              <a:rPr lang="en-US" altLang="ko-KR" sz="1000" dirty="0">
                <a:solidFill>
                  <a:prstClr val="black"/>
                </a:solidFill>
              </a:rPr>
              <a:t>|</a:t>
            </a:r>
            <a:r>
              <a:rPr lang="ko-KR" altLang="en-US" sz="1000" dirty="0">
                <a:solidFill>
                  <a:prstClr val="black"/>
                </a:solidFill>
              </a:rPr>
              <a:t>삭제 수정 </a:t>
            </a:r>
            <a:r>
              <a:rPr lang="ko-KR" altLang="en-US" sz="1000" dirty="0" err="1">
                <a:solidFill>
                  <a:prstClr val="black"/>
                </a:solidFill>
              </a:rPr>
              <a:t>댓글</a:t>
            </a:r>
            <a:endParaRPr lang="ko-KR" altLang="en-US" sz="1000" dirty="0">
              <a:solidFill>
                <a:prstClr val="black"/>
              </a:solidFill>
            </a:endParaRPr>
          </a:p>
          <a:p>
            <a:pPr>
              <a:defRPr/>
            </a:pPr>
            <a:r>
              <a:rPr lang="ko-KR" altLang="en-US" sz="1000" dirty="0" err="1">
                <a:solidFill>
                  <a:prstClr val="black"/>
                </a:solidFill>
              </a:rPr>
              <a:t>댓글</a:t>
            </a:r>
            <a:r>
              <a:rPr lang="en-US" altLang="ko-KR" sz="1000" dirty="0">
                <a:solidFill>
                  <a:prstClr val="black"/>
                </a:solidFill>
              </a:rPr>
              <a:t>1</a:t>
            </a:r>
            <a:r>
              <a:rPr lang="ko-KR" altLang="en-US" sz="1000" dirty="0">
                <a:solidFill>
                  <a:prstClr val="black"/>
                </a:solidFill>
              </a:rPr>
              <a:t>의 </a:t>
            </a:r>
            <a:r>
              <a:rPr lang="ko-KR" altLang="en-US" sz="1000" dirty="0" err="1">
                <a:solidFill>
                  <a:prstClr val="black"/>
                </a:solidFill>
              </a:rPr>
              <a:t>댓글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3" name="직사각형 50"/>
          <p:cNvSpPr/>
          <p:nvPr/>
        </p:nvSpPr>
        <p:spPr>
          <a:xfrm>
            <a:off x="431885" y="5855864"/>
            <a:ext cx="4931456" cy="332722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prstClr val="black"/>
                </a:solidFill>
              </a:rPr>
              <a:t>작성자 </a:t>
            </a:r>
            <a:r>
              <a:rPr lang="en-US" altLang="ko-KR" sz="1000">
                <a:solidFill>
                  <a:prstClr val="black"/>
                </a:solidFill>
              </a:rPr>
              <a:t>|</a:t>
            </a:r>
            <a:r>
              <a:rPr lang="ko-KR" altLang="en-US" sz="1000">
                <a:solidFill>
                  <a:prstClr val="black"/>
                </a:solidFill>
              </a:rPr>
              <a:t> 작성일 </a:t>
            </a:r>
            <a:r>
              <a:rPr lang="en-US" altLang="ko-KR" sz="1000">
                <a:solidFill>
                  <a:prstClr val="black"/>
                </a:solidFill>
              </a:rPr>
              <a:t>|</a:t>
            </a:r>
            <a:r>
              <a:rPr lang="ko-KR" altLang="en-US" sz="1000">
                <a:solidFill>
                  <a:prstClr val="black"/>
                </a:solidFill>
              </a:rPr>
              <a:t>삭제 수정 댓글</a:t>
            </a:r>
          </a:p>
          <a:p>
            <a:pPr>
              <a:defRPr/>
            </a:pPr>
            <a:r>
              <a:rPr lang="ko-KR" altLang="en-US" sz="1000">
                <a:solidFill>
                  <a:prstClr val="black"/>
                </a:solidFill>
              </a:rPr>
              <a:t>댓글</a:t>
            </a:r>
            <a:r>
              <a:rPr lang="en-US" altLang="ko-KR" sz="10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46" name="직사각형 16"/>
          <p:cNvSpPr/>
          <p:nvPr/>
        </p:nvSpPr>
        <p:spPr>
          <a:xfrm>
            <a:off x="431885" y="318119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1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689095" y="1033242"/>
            <a:ext cx="22727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>
                <a:solidFill>
                  <a:prstClr val="black"/>
                </a:solidFill>
              </a:rPr>
              <a:t>파일 </a:t>
            </a:r>
            <a:r>
              <a:rPr lang="ko-KR" altLang="en-US" sz="1100" dirty="0" smtClean="0">
                <a:solidFill>
                  <a:prstClr val="black"/>
                </a:solidFill>
              </a:rPr>
              <a:t>첨부 확인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작성 페이지에서 저장한 파일을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확인하고 다운로드 </a:t>
            </a:r>
            <a:r>
              <a:rPr lang="en-US" altLang="ko-KR" sz="1100" dirty="0" smtClean="0">
                <a:solidFill>
                  <a:prstClr val="black"/>
                </a:solidFill>
              </a:rPr>
              <a:t>, </a:t>
            </a:r>
            <a:r>
              <a:rPr lang="ko-KR" altLang="en-US" sz="1100" dirty="0" smtClean="0">
                <a:solidFill>
                  <a:prstClr val="black"/>
                </a:solidFill>
              </a:rPr>
              <a:t>수정 할 </a:t>
            </a:r>
            <a:r>
              <a:rPr lang="ko-KR" altLang="en-US" sz="1100" dirty="0">
                <a:solidFill>
                  <a:prstClr val="black"/>
                </a:solidFill>
              </a:rPr>
              <a:t>수 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있다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8" name="직사각형 16"/>
          <p:cNvSpPr/>
          <p:nvPr/>
        </p:nvSpPr>
        <p:spPr>
          <a:xfrm>
            <a:off x="445549" y="461306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4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5" name="직사각형 16"/>
          <p:cNvSpPr/>
          <p:nvPr/>
        </p:nvSpPr>
        <p:spPr>
          <a:xfrm>
            <a:off x="6387636" y="180524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93128" y="1790517"/>
            <a:ext cx="245087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해결방안 작성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팀장</a:t>
            </a:r>
            <a:r>
              <a:rPr lang="en-US" altLang="ko-KR" sz="1100" dirty="0" smtClean="0">
                <a:solidFill>
                  <a:prstClr val="black"/>
                </a:solidFill>
              </a:rPr>
              <a:t>, Admin</a:t>
            </a:r>
            <a:r>
              <a:rPr lang="ko-KR" altLang="en-US" sz="1100" dirty="0" smtClean="0">
                <a:solidFill>
                  <a:prstClr val="black"/>
                </a:solidFill>
              </a:rPr>
              <a:t>만 작</a:t>
            </a:r>
            <a:r>
              <a:rPr lang="ko-KR" altLang="en-US" sz="1100" dirty="0">
                <a:solidFill>
                  <a:prstClr val="black"/>
                </a:solidFill>
              </a:rPr>
              <a:t>성</a:t>
            </a:r>
            <a:r>
              <a:rPr lang="ko-KR" altLang="en-US" sz="1100" dirty="0" smtClean="0">
                <a:solidFill>
                  <a:prstClr val="black"/>
                </a:solidFill>
              </a:rPr>
              <a:t> 가능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defRPr/>
            </a:pP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518196" y="4210858"/>
            <a:ext cx="1248345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해결방</a:t>
            </a:r>
            <a:r>
              <a:rPr lang="ko-KR" altLang="en-US" sz="1200" dirty="0">
                <a:solidFill>
                  <a:prstClr val="black"/>
                </a:solidFill>
              </a:rPr>
              <a:t>안</a:t>
            </a:r>
            <a:r>
              <a:rPr lang="ko-KR" altLang="en-US" sz="1200" dirty="0" smtClean="0">
                <a:solidFill>
                  <a:prstClr val="black"/>
                </a:solidFill>
              </a:rPr>
              <a:t> 저장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8" name="직사각형 16"/>
          <p:cNvSpPr/>
          <p:nvPr/>
        </p:nvSpPr>
        <p:spPr>
          <a:xfrm>
            <a:off x="431885" y="372449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2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59" name="직사각형 16"/>
          <p:cNvSpPr/>
          <p:nvPr/>
        </p:nvSpPr>
        <p:spPr>
          <a:xfrm>
            <a:off x="6383603" y="229347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689095" y="2278752"/>
            <a:ext cx="22727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수정 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작성자</a:t>
            </a:r>
            <a:r>
              <a:rPr lang="en-US" altLang="ko-KR" sz="1100" dirty="0" smtClean="0">
                <a:solidFill>
                  <a:prstClr val="black"/>
                </a:solidFill>
              </a:rPr>
              <a:t>, Admin </a:t>
            </a:r>
            <a:r>
              <a:rPr lang="ko-KR" altLang="en-US" sz="1100" dirty="0" smtClean="0">
                <a:solidFill>
                  <a:prstClr val="black"/>
                </a:solidFill>
              </a:rPr>
              <a:t>만 수정 가능 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61" name="직사각형 16"/>
          <p:cNvSpPr/>
          <p:nvPr/>
        </p:nvSpPr>
        <p:spPr>
          <a:xfrm>
            <a:off x="6383603" y="277508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689095" y="2760358"/>
            <a:ext cx="22727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err="1" smtClean="0">
                <a:solidFill>
                  <a:prstClr val="black"/>
                </a:solidFill>
              </a:rPr>
              <a:t>댓글</a:t>
            </a:r>
            <a:r>
              <a:rPr lang="ko-KR" altLang="en-US" sz="1100" dirty="0" smtClean="0">
                <a:solidFill>
                  <a:prstClr val="black"/>
                </a:solidFill>
              </a:rPr>
              <a:t> 입력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defRPr/>
            </a:pPr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댓글을</a:t>
            </a:r>
            <a:r>
              <a:rPr lang="ko-KR" altLang="en-US" sz="1100" dirty="0" smtClean="0">
                <a:solidFill>
                  <a:prstClr val="black"/>
                </a:solidFill>
              </a:rPr>
              <a:t> 입력하는 입력란</a:t>
            </a:r>
            <a:endParaRPr lang="en-US" altLang="ko-KR" sz="1100" dirty="0" smtClean="0">
              <a:solidFill>
                <a:prstClr val="black"/>
              </a:solidFill>
            </a:endParaRPr>
          </a:p>
        </p:txBody>
      </p:sp>
      <p:sp>
        <p:nvSpPr>
          <p:cNvPr id="63" name="직사각형 16"/>
          <p:cNvSpPr/>
          <p:nvPr/>
        </p:nvSpPr>
        <p:spPr>
          <a:xfrm>
            <a:off x="2350284" y="421777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3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1" name="직사각형 16"/>
          <p:cNvSpPr/>
          <p:nvPr/>
        </p:nvSpPr>
        <p:spPr>
          <a:xfrm>
            <a:off x="963513" y="509164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5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16"/>
          <p:cNvSpPr/>
          <p:nvPr/>
        </p:nvSpPr>
        <p:spPr>
          <a:xfrm>
            <a:off x="6383602" y="327920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5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689094" y="3264479"/>
            <a:ext cx="227279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err="1" smtClean="0">
                <a:solidFill>
                  <a:prstClr val="black"/>
                </a:solidFill>
              </a:rPr>
              <a:t>댓글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입력된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댓글의</a:t>
            </a:r>
            <a:r>
              <a:rPr lang="ko-KR" altLang="en-US" sz="1100" dirty="0" smtClean="0">
                <a:solidFill>
                  <a:prstClr val="black"/>
                </a:solidFill>
              </a:rPr>
              <a:t> 작성자와 내용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등을 확인 할 수 있다</a:t>
            </a:r>
            <a:r>
              <a:rPr lang="en-US" altLang="ko-KR" sz="1100" dirty="0" smtClean="0">
                <a:solidFill>
                  <a:prstClr val="black"/>
                </a:solidFill>
              </a:rPr>
              <a:t>.</a:t>
            </a: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수정</a:t>
            </a:r>
            <a:r>
              <a:rPr lang="en-US" altLang="ko-KR" sz="1100" dirty="0" smtClean="0">
                <a:solidFill>
                  <a:prstClr val="black"/>
                </a:solidFill>
              </a:rPr>
              <a:t>, </a:t>
            </a:r>
            <a:r>
              <a:rPr lang="ko-KR" altLang="en-US" sz="1100" dirty="0" smtClean="0">
                <a:solidFill>
                  <a:prstClr val="black"/>
                </a:solidFill>
              </a:rPr>
              <a:t>삭제를 할 수 있고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대댓글을</a:t>
            </a:r>
            <a:r>
              <a:rPr lang="ko-KR" altLang="en-US" sz="1100" dirty="0" smtClean="0">
                <a:solidFill>
                  <a:prstClr val="black"/>
                </a:solidFill>
              </a:rPr>
              <a:t> 달 수 있다</a:t>
            </a:r>
            <a:r>
              <a:rPr lang="en-US" altLang="ko-KR" sz="1100" dirty="0" smtClean="0">
                <a:solidFill>
                  <a:prstClr val="black"/>
                </a:solidFill>
              </a:rPr>
              <a:t>.</a:t>
            </a:r>
            <a:r>
              <a:rPr lang="ko-KR" altLang="en-US" sz="1100" dirty="0" smtClean="0">
                <a:solidFill>
                  <a:prstClr val="black"/>
                </a:solidFill>
              </a:rPr>
              <a:t> </a:t>
            </a:r>
            <a:endParaRPr lang="en-US" altLang="ko-KR" sz="1100" dirty="0" smtClean="0">
              <a:solidFill>
                <a:prstClr val="black"/>
              </a:solidFill>
            </a:endParaRPr>
          </a:p>
        </p:txBody>
      </p:sp>
      <p:sp>
        <p:nvSpPr>
          <p:cNvPr id="49" name="직사각형 16"/>
          <p:cNvSpPr/>
          <p:nvPr/>
        </p:nvSpPr>
        <p:spPr>
          <a:xfrm>
            <a:off x="705550" y="547568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6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0" name="직사각형 16"/>
          <p:cNvSpPr/>
          <p:nvPr/>
        </p:nvSpPr>
        <p:spPr>
          <a:xfrm>
            <a:off x="6383602" y="423381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6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689094" y="4219090"/>
            <a:ext cx="22727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err="1" smtClean="0">
                <a:solidFill>
                  <a:prstClr val="black"/>
                </a:solidFill>
              </a:rPr>
              <a:t>대댓글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선택한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댓글의</a:t>
            </a:r>
            <a:r>
              <a:rPr lang="ko-KR" altLang="en-US" sz="1100" dirty="0" smtClean="0">
                <a:solidFill>
                  <a:prstClr val="black"/>
                </a:solidFill>
              </a:rPr>
              <a:t> 바로 아래에 생기며 내용의 왼쪽에 여백으로 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 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댓글과</a:t>
            </a:r>
            <a:r>
              <a:rPr lang="ko-KR" altLang="en-US" sz="1100" dirty="0" smtClean="0">
                <a:solidFill>
                  <a:prstClr val="black"/>
                </a:solidFill>
              </a:rPr>
              <a:t> 구별할 수 있다</a:t>
            </a:r>
            <a:r>
              <a:rPr lang="en-US" altLang="ko-KR" sz="1100" dirty="0" smtClean="0">
                <a:solidFill>
                  <a:prstClr val="black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114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37826"/>
            <a:ext cx="2120900" cy="309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1354938"/>
            <a:ext cx="7677150" cy="3924300"/>
          </a:xfrm>
          <a:prstGeom prst="rect">
            <a:avLst/>
          </a:prstGeom>
        </p:spPr>
      </p:pic>
      <p:sp>
        <p:nvSpPr>
          <p:cNvPr id="3" name="갈매기형 수장 2"/>
          <p:cNvSpPr/>
          <p:nvPr/>
        </p:nvSpPr>
        <p:spPr>
          <a:xfrm rot="5400000">
            <a:off x="1295400" y="1259689"/>
            <a:ext cx="349250" cy="387350"/>
          </a:xfrm>
          <a:prstGeom prst="chevron">
            <a:avLst/>
          </a:prstGeom>
          <a:solidFill>
            <a:srgbClr val="F27E89"/>
          </a:solidFill>
          <a:ln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갈매기형 수장 10"/>
          <p:cNvSpPr/>
          <p:nvPr/>
        </p:nvSpPr>
        <p:spPr>
          <a:xfrm rot="5400000">
            <a:off x="5818187" y="1259689"/>
            <a:ext cx="349250" cy="387350"/>
          </a:xfrm>
          <a:prstGeom prst="chevron">
            <a:avLst/>
          </a:prstGeom>
          <a:solidFill>
            <a:srgbClr val="F27E89"/>
          </a:solidFill>
          <a:ln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갈매기형 수장 11"/>
          <p:cNvSpPr/>
          <p:nvPr/>
        </p:nvSpPr>
        <p:spPr>
          <a:xfrm rot="5400000">
            <a:off x="5775324" y="4282289"/>
            <a:ext cx="349250" cy="387350"/>
          </a:xfrm>
          <a:prstGeom prst="chevron">
            <a:avLst/>
          </a:prstGeom>
          <a:solidFill>
            <a:srgbClr val="F27E89"/>
          </a:solidFill>
          <a:ln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갈매기형 수장 12"/>
          <p:cNvSpPr/>
          <p:nvPr/>
        </p:nvSpPr>
        <p:spPr>
          <a:xfrm rot="5400000">
            <a:off x="3582730" y="4282289"/>
            <a:ext cx="349250" cy="387350"/>
          </a:xfrm>
          <a:prstGeom prst="chevron">
            <a:avLst/>
          </a:prstGeom>
          <a:solidFill>
            <a:srgbClr val="F27E89"/>
          </a:solidFill>
          <a:ln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갈매기형 수장 13"/>
          <p:cNvSpPr/>
          <p:nvPr/>
        </p:nvSpPr>
        <p:spPr>
          <a:xfrm rot="5400000">
            <a:off x="1363403" y="4282289"/>
            <a:ext cx="349250" cy="387350"/>
          </a:xfrm>
          <a:prstGeom prst="chevron">
            <a:avLst/>
          </a:prstGeom>
          <a:solidFill>
            <a:srgbClr val="F27E89"/>
          </a:solidFill>
          <a:ln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56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FDBBC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일정관리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508569"/>
            <a:ext cx="69874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전현규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666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3396230" y="2950686"/>
            <a:ext cx="273665" cy="264030"/>
          </a:xfrm>
          <a:prstGeom prst="rect">
            <a:avLst/>
          </a:prstGeom>
          <a:solidFill>
            <a:srgbClr val="FDBBC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프로젝트추가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(CEO, CTO)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0576" y="1863888"/>
            <a:ext cx="5713059" cy="3973494"/>
          </a:xfrm>
          <a:prstGeom prst="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92144" y="1045462"/>
            <a:ext cx="2520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smtClean="0">
                <a:solidFill>
                  <a:prstClr val="black"/>
                </a:solidFill>
              </a:rPr>
              <a:t>클릭시 캘린더 형식으로 선택</a:t>
            </a:r>
            <a:endParaRPr lang="en-US" altLang="ko-KR" sz="1050" smtClean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03488" y="2071985"/>
            <a:ext cx="1519275" cy="39412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prstClr val="black"/>
                </a:solidFill>
              </a:rPr>
              <a:t>프로젝트 추가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03489" y="2664610"/>
            <a:ext cx="1112876" cy="2309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프로젝트명</a:t>
            </a:r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750398" y="2664610"/>
            <a:ext cx="3994620" cy="23090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03489" y="2967057"/>
            <a:ext cx="1112876" cy="2309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시작일</a:t>
            </a:r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50398" y="2967057"/>
            <a:ext cx="1223711" cy="23090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smtClean="0">
                <a:solidFill>
                  <a:prstClr val="black"/>
                </a:solidFill>
              </a:rPr>
              <a:t>2020-05-07</a:t>
            </a:r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03489" y="3274811"/>
            <a:ext cx="1112876" cy="2309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종료일</a:t>
            </a:r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750398" y="3274811"/>
            <a:ext cx="1223711" cy="23090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smtClean="0">
                <a:solidFill>
                  <a:prstClr val="black"/>
                </a:solidFill>
              </a:rPr>
              <a:t>2020-05-07</a:t>
            </a:r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03489" y="3586484"/>
            <a:ext cx="1112876" cy="2309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prstClr val="black"/>
                </a:solidFill>
              </a:rPr>
              <a:t>PM</a:t>
            </a:r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750398" y="3586484"/>
            <a:ext cx="1223711" cy="23090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smtClean="0">
                <a:solidFill>
                  <a:prstClr val="black"/>
                </a:solidFill>
              </a:rPr>
              <a:t>홍길동</a:t>
            </a:r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181600" y="4572000"/>
            <a:ext cx="563417" cy="27407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prstClr val="black"/>
                </a:solidFill>
              </a:rPr>
              <a:t>취소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49" name="직사각형 16"/>
          <p:cNvSpPr/>
          <p:nvPr/>
        </p:nvSpPr>
        <p:spPr>
          <a:xfrm>
            <a:off x="1416767" y="3557386"/>
            <a:ext cx="273665" cy="264030"/>
          </a:xfrm>
          <a:prstGeom prst="rect">
            <a:avLst/>
          </a:prstGeom>
          <a:solidFill>
            <a:srgbClr val="FDBBC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0" name="직사각형 16"/>
          <p:cNvSpPr/>
          <p:nvPr/>
        </p:nvSpPr>
        <p:spPr>
          <a:xfrm>
            <a:off x="4139059" y="4577021"/>
            <a:ext cx="273665" cy="264030"/>
          </a:xfrm>
          <a:prstGeom prst="rect">
            <a:avLst/>
          </a:prstGeom>
          <a:solidFill>
            <a:srgbClr val="FDBBC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smtClean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92144" y="1365377"/>
            <a:ext cx="2520280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>
                <a:solidFill>
                  <a:prstClr val="black"/>
                </a:solidFill>
              </a:rPr>
              <a:t>현재 팀에 참여하지 않은 </a:t>
            </a:r>
            <a:r>
              <a:rPr lang="ko-KR" altLang="en-US" sz="1050" smtClean="0">
                <a:solidFill>
                  <a:prstClr val="black"/>
                </a:solidFill>
              </a:rPr>
              <a:t>인원만 선택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387720" y="1768305"/>
            <a:ext cx="273665" cy="264030"/>
          </a:xfrm>
          <a:prstGeom prst="rect">
            <a:avLst/>
          </a:prstGeom>
          <a:solidFill>
            <a:srgbClr val="FDBBC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92144" y="1732966"/>
            <a:ext cx="2238591" cy="2273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smtClean="0">
                <a:solidFill>
                  <a:prstClr val="black"/>
                </a:solidFill>
              </a:rPr>
              <a:t>검증절차를 거쳐서 완료되면 등록</a:t>
            </a:r>
            <a:endParaRPr lang="en-US" altLang="ko-KR" sz="1050" smtClean="0">
              <a:solidFill>
                <a:prstClr val="black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50" smtClean="0">
                <a:solidFill>
                  <a:prstClr val="black"/>
                </a:solidFill>
              </a:rPr>
              <a:t>프로젝트명</a:t>
            </a:r>
            <a:r>
              <a:rPr lang="en-US" altLang="ko-KR" sz="1050" smtClean="0">
                <a:solidFill>
                  <a:prstClr val="black"/>
                </a:solidFill>
              </a:rPr>
              <a:t>, </a:t>
            </a:r>
            <a:r>
              <a:rPr lang="ko-KR" altLang="en-US" sz="1050" smtClean="0">
                <a:solidFill>
                  <a:prstClr val="black"/>
                </a:solidFill>
              </a:rPr>
              <a:t>시작일</a:t>
            </a:r>
            <a:r>
              <a:rPr lang="en-US" altLang="ko-KR" sz="1050" smtClean="0">
                <a:solidFill>
                  <a:prstClr val="black"/>
                </a:solidFill>
              </a:rPr>
              <a:t>, </a:t>
            </a:r>
            <a:r>
              <a:rPr lang="ko-KR" altLang="en-US" sz="1050" smtClean="0">
                <a:solidFill>
                  <a:prstClr val="black"/>
                </a:solidFill>
              </a:rPr>
              <a:t>종료일</a:t>
            </a:r>
            <a:r>
              <a:rPr lang="en-US" altLang="ko-KR" sz="1050" smtClean="0">
                <a:solidFill>
                  <a:prstClr val="black"/>
                </a:solidFill>
              </a:rPr>
              <a:t>, PM, </a:t>
            </a:r>
            <a:r>
              <a:rPr lang="ko-KR" altLang="en-US" sz="1050" smtClean="0">
                <a:solidFill>
                  <a:prstClr val="black"/>
                </a:solidFill>
              </a:rPr>
              <a:t>프로젝트개요가 입력되었는가</a:t>
            </a:r>
            <a:r>
              <a:rPr lang="en-US" altLang="ko-KR" sz="1050" smtClean="0">
                <a:solidFill>
                  <a:prstClr val="black"/>
                </a:solidFill>
              </a:rPr>
              <a:t>?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50" smtClean="0">
                <a:solidFill>
                  <a:prstClr val="black"/>
                </a:solidFill>
              </a:rPr>
              <a:t>시작일과 종료일은 오늘 날짜 이후로 설정되었는가</a:t>
            </a:r>
            <a:r>
              <a:rPr lang="en-US" altLang="ko-KR" sz="1050" smtClean="0">
                <a:solidFill>
                  <a:prstClr val="black"/>
                </a:solidFill>
              </a:rPr>
              <a:t>?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50" smtClean="0">
                <a:solidFill>
                  <a:prstClr val="black"/>
                </a:solidFill>
              </a:rPr>
              <a:t>종료일이 시작일 이후로 설정 되었는가</a:t>
            </a:r>
            <a:r>
              <a:rPr lang="en-US" altLang="ko-KR" sz="1050" smtClean="0">
                <a:solidFill>
                  <a:prstClr val="black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03489" y="3914711"/>
            <a:ext cx="1112876" cy="2309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프로젝트 개요</a:t>
            </a:r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750398" y="3914711"/>
            <a:ext cx="3994620" cy="4218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480745" y="4572000"/>
            <a:ext cx="563417" cy="27407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prstClr val="black"/>
                </a:solidFill>
              </a:rPr>
              <a:t>등록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031775" y="3586484"/>
            <a:ext cx="413389" cy="23090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smtClean="0">
                <a:solidFill>
                  <a:prstClr val="black"/>
                </a:solidFill>
              </a:rPr>
              <a:t>선택</a:t>
            </a:r>
            <a:endParaRPr lang="ko-KR" altLang="en-US" sz="900">
              <a:solidFill>
                <a:prstClr val="black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022539" y="3272747"/>
            <a:ext cx="284877" cy="23090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smtClean="0">
                <a:solidFill>
                  <a:prstClr val="black"/>
                </a:solidFill>
              </a:rPr>
              <a:t>ㅁ</a:t>
            </a:r>
            <a:endParaRPr lang="ko-KR" altLang="en-US" sz="900">
              <a:solidFill>
                <a:prstClr val="black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018026" y="2968409"/>
            <a:ext cx="284877" cy="23090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smtClean="0">
                <a:solidFill>
                  <a:prstClr val="black"/>
                </a:solidFill>
              </a:rPr>
              <a:t>ㅁ</a:t>
            </a:r>
            <a:endParaRPr lang="ko-KR" altLang="en-US" sz="9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54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직사각형 16"/>
          <p:cNvSpPr/>
          <p:nvPr/>
        </p:nvSpPr>
        <p:spPr>
          <a:xfrm>
            <a:off x="6360316" y="112545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(PM)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92144" y="1045462"/>
            <a:ext cx="2267129" cy="78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smtClean="0">
                <a:solidFill>
                  <a:prstClr val="black"/>
                </a:solidFill>
              </a:rPr>
              <a:t>본인이 담당하고 있는 프로젝트의 전체 업무와 일정이 표시된 간트차트 출력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39" name="직사각형 16"/>
          <p:cNvSpPr/>
          <p:nvPr/>
        </p:nvSpPr>
        <p:spPr>
          <a:xfrm>
            <a:off x="475126" y="173482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26" y="2142439"/>
            <a:ext cx="5323983" cy="340627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649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직사각형 16"/>
          <p:cNvSpPr/>
          <p:nvPr/>
        </p:nvSpPr>
        <p:spPr>
          <a:xfrm>
            <a:off x="6389646" y="116873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92144" y="1045462"/>
            <a:ext cx="2304074" cy="1030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smtClean="0">
                <a:solidFill>
                  <a:prstClr val="black"/>
                </a:solidFill>
              </a:rPr>
              <a:t>본인이 소속되어 </a:t>
            </a:r>
            <a:r>
              <a:rPr lang="ko-KR" altLang="en-US" sz="1050">
                <a:solidFill>
                  <a:prstClr val="black"/>
                </a:solidFill>
              </a:rPr>
              <a:t>있는 </a:t>
            </a:r>
            <a:r>
              <a:rPr lang="ko-KR" altLang="en-US" sz="1050" smtClean="0">
                <a:solidFill>
                  <a:prstClr val="black"/>
                </a:solidFill>
              </a:rPr>
              <a:t>프로젝트에서 담당하고 있는 업무와 해당 업무가 포함된 상위 업무</a:t>
            </a:r>
            <a:r>
              <a:rPr lang="en-US" altLang="ko-KR" sz="1050" smtClean="0">
                <a:solidFill>
                  <a:prstClr val="black"/>
                </a:solidFill>
              </a:rPr>
              <a:t>, </a:t>
            </a:r>
            <a:r>
              <a:rPr lang="ko-KR" altLang="en-US" sz="1050" smtClean="0">
                <a:solidFill>
                  <a:prstClr val="black"/>
                </a:solidFill>
              </a:rPr>
              <a:t>각 업무이 대한 </a:t>
            </a:r>
            <a:r>
              <a:rPr lang="ko-KR" altLang="en-US" sz="1050">
                <a:solidFill>
                  <a:prstClr val="black"/>
                </a:solidFill>
              </a:rPr>
              <a:t>일정이 표시된 간트차트 출력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39" name="직사각형 16"/>
          <p:cNvSpPr/>
          <p:nvPr/>
        </p:nvSpPr>
        <p:spPr>
          <a:xfrm>
            <a:off x="475126" y="181691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26" y="2150967"/>
            <a:ext cx="5323983" cy="338921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366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FDBBC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508569"/>
            <a:ext cx="69874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이연학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24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91843" y="19431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391843" y="154934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0577" y="770966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업무 리스트</a:t>
            </a:r>
            <a:endParaRPr lang="en-US" altLang="ko-KR" sz="1200" dirty="0" smtClean="0">
              <a:solidFill>
                <a:prstClr val="black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/>
          </p:nvPr>
        </p:nvGraphicFramePr>
        <p:xfrm>
          <a:off x="1615086" y="3160763"/>
          <a:ext cx="3780354" cy="20123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730"/>
                <a:gridCol w="1479535"/>
                <a:gridCol w="786316"/>
                <a:gridCol w="967773"/>
              </a:tblGrid>
              <a:tr h="3975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번호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업무 명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종료일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결재 여부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370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370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370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370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/>
          </p:nvPr>
        </p:nvGraphicFramePr>
        <p:xfrm>
          <a:off x="2851874" y="5651560"/>
          <a:ext cx="112473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733"/>
                <a:gridCol w="371999"/>
                <a:gridCol w="371999"/>
              </a:tblGrid>
              <a:tr h="2640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8" name="직사각형 37"/>
          <p:cNvSpPr/>
          <p:nvPr/>
        </p:nvSpPr>
        <p:spPr>
          <a:xfrm>
            <a:off x="382337" y="1734328"/>
            <a:ext cx="5013103" cy="6678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/>
                </a:solidFill>
              </a:rPr>
              <a:t>상단메</a:t>
            </a:r>
            <a:r>
              <a:rPr lang="ko-KR" altLang="en-US" dirty="0">
                <a:solidFill>
                  <a:prstClr val="black"/>
                </a:solidFill>
              </a:rPr>
              <a:t>뉴</a:t>
            </a:r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/>
          </p:nvPr>
        </p:nvGraphicFramePr>
        <p:xfrm>
          <a:off x="382337" y="2415786"/>
          <a:ext cx="1039287" cy="3802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9287"/>
              </a:tblGrid>
              <a:tr h="7604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604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604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604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604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665507" y="995314"/>
            <a:ext cx="20382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업무명 검색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업무 명 입력해서 검색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414240" y="31366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69630" y="1532639"/>
            <a:ext cx="1747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업무 종료일 표시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248616" y="31366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669630" y="1888524"/>
            <a:ext cx="22989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결재 여부 표시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업무 중 </a:t>
            </a:r>
            <a:r>
              <a:rPr lang="en-US" altLang="ko-KR" sz="1100" dirty="0" smtClean="0">
                <a:solidFill>
                  <a:prstClr val="black"/>
                </a:solidFill>
              </a:rPr>
              <a:t>/ </a:t>
            </a:r>
            <a:r>
              <a:rPr lang="ko-KR" altLang="en-US" sz="1100" dirty="0" smtClean="0">
                <a:solidFill>
                  <a:prstClr val="black"/>
                </a:solidFill>
              </a:rPr>
              <a:t>결재 </a:t>
            </a:r>
            <a:r>
              <a:rPr lang="en-US" altLang="ko-KR" sz="1100" dirty="0" smtClean="0">
                <a:solidFill>
                  <a:prstClr val="black"/>
                </a:solidFill>
              </a:rPr>
              <a:t>/ </a:t>
            </a:r>
            <a:r>
              <a:rPr lang="ko-KR" altLang="en-US" sz="1100" dirty="0" smtClean="0">
                <a:solidFill>
                  <a:prstClr val="black"/>
                </a:solidFill>
              </a:rPr>
              <a:t>반려처리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385448" y="5327922"/>
            <a:ext cx="986253" cy="3339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업무등록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3" name="직사각형 16"/>
          <p:cNvSpPr/>
          <p:nvPr/>
        </p:nvSpPr>
        <p:spPr>
          <a:xfrm>
            <a:off x="6383601" y="240218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44" name="직사각형 16"/>
          <p:cNvSpPr/>
          <p:nvPr/>
        </p:nvSpPr>
        <p:spPr>
          <a:xfrm>
            <a:off x="4061855" y="533676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669630" y="2328513"/>
            <a:ext cx="21908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업무 등록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PM / </a:t>
            </a:r>
            <a:r>
              <a:rPr lang="ko-KR" altLang="en-US" sz="1100" dirty="0" smtClean="0">
                <a:solidFill>
                  <a:prstClr val="black"/>
                </a:solidFill>
              </a:rPr>
              <a:t>관리자 권한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639155" y="2572677"/>
            <a:ext cx="1117108" cy="326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873746" y="2572677"/>
            <a:ext cx="677325" cy="326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검색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5" name="직사각형 16"/>
          <p:cNvSpPr/>
          <p:nvPr/>
        </p:nvSpPr>
        <p:spPr>
          <a:xfrm>
            <a:off x="1850510" y="259904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382337" y="179424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5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7" name="직사각형 16"/>
          <p:cNvSpPr/>
          <p:nvPr/>
        </p:nvSpPr>
        <p:spPr>
          <a:xfrm>
            <a:off x="6391843" y="28618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5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669630" y="2793398"/>
            <a:ext cx="21908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메뉴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리스트 이동 </a:t>
            </a:r>
            <a:r>
              <a:rPr lang="en-US" altLang="ko-KR" sz="1100" dirty="0" smtClean="0">
                <a:solidFill>
                  <a:prstClr val="black"/>
                </a:solidFill>
              </a:rPr>
              <a:t>/ </a:t>
            </a:r>
            <a:r>
              <a:rPr lang="ko-KR" altLang="en-US" sz="1100" dirty="0" smtClean="0">
                <a:solidFill>
                  <a:prstClr val="black"/>
                </a:solidFill>
              </a:rPr>
              <a:t>채팅 </a:t>
            </a:r>
            <a:r>
              <a:rPr lang="en-US" altLang="ko-KR" sz="1100" dirty="0" smtClean="0">
                <a:solidFill>
                  <a:prstClr val="black"/>
                </a:solidFill>
              </a:rPr>
              <a:t>/ </a:t>
            </a:r>
            <a:r>
              <a:rPr lang="ko-KR" altLang="en-US" sz="1100" dirty="0" smtClean="0">
                <a:solidFill>
                  <a:prstClr val="black"/>
                </a:solidFill>
              </a:rPr>
              <a:t>개인정</a:t>
            </a:r>
            <a:r>
              <a:rPr lang="ko-KR" altLang="en-US" sz="1100" dirty="0">
                <a:solidFill>
                  <a:prstClr val="black"/>
                </a:solidFill>
              </a:rPr>
              <a:t>보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3" name="직사각형 16"/>
          <p:cNvSpPr/>
          <p:nvPr/>
        </p:nvSpPr>
        <p:spPr>
          <a:xfrm>
            <a:off x="2482598" y="566185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6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0" name="직사각형 16"/>
          <p:cNvSpPr/>
          <p:nvPr/>
        </p:nvSpPr>
        <p:spPr>
          <a:xfrm>
            <a:off x="6395965" y="336710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6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669630" y="3245246"/>
            <a:ext cx="219080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prstClr val="black"/>
                </a:solidFill>
              </a:rPr>
              <a:t>페이징</a:t>
            </a:r>
            <a:r>
              <a:rPr lang="ko-KR" altLang="en-US" sz="1100" dirty="0" smtClean="0">
                <a:solidFill>
                  <a:prstClr val="black"/>
                </a:solidFill>
              </a:rPr>
              <a:t> 처리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업무 개수에 따른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페이징</a:t>
            </a:r>
            <a:r>
              <a:rPr lang="ko-KR" altLang="en-US" sz="1100" dirty="0" smtClean="0">
                <a:solidFill>
                  <a:prstClr val="black"/>
                </a:solidFill>
              </a:rPr>
              <a:t> 블록 생성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24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75372" y="91595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52434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0577" y="770966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업무 상세</a:t>
            </a:r>
            <a:endParaRPr lang="en-US" altLang="ko-KR" sz="1200" dirty="0" smtClean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04603" y="1091003"/>
            <a:ext cx="1323825" cy="3154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prstClr val="black"/>
                </a:solidFill>
              </a:rPr>
              <a:t>글번호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04602" y="1460075"/>
            <a:ext cx="1323825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담당자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04602" y="2785635"/>
            <a:ext cx="4785465" cy="9862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업무 내용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04603" y="4589812"/>
            <a:ext cx="1251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결재여부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708518" y="5042103"/>
            <a:ext cx="692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97359" y="5476756"/>
            <a:ext cx="3907939" cy="6098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반려사유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88199" y="2278353"/>
            <a:ext cx="4801868" cy="3836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시작일 </a:t>
            </a:r>
            <a:r>
              <a:rPr lang="en-US" altLang="ko-KR" sz="1200" dirty="0" smtClean="0">
                <a:solidFill>
                  <a:prstClr val="black"/>
                </a:solidFill>
              </a:rPr>
              <a:t>~ </a:t>
            </a:r>
            <a:r>
              <a:rPr lang="ko-KR" altLang="en-US" sz="1200" dirty="0" smtClean="0">
                <a:solidFill>
                  <a:prstClr val="black"/>
                </a:solidFill>
              </a:rPr>
              <a:t>마감일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65506" y="747883"/>
            <a:ext cx="200859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업무 진행도 저장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업무 진행도 기준에 따라 담당자가 직접 수정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89222" y="1372111"/>
            <a:ext cx="22454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결재 여부 처리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진행률이 </a:t>
            </a:r>
            <a:r>
              <a:rPr lang="en-US" altLang="ko-KR" sz="1100" dirty="0" smtClean="0">
                <a:solidFill>
                  <a:prstClr val="black"/>
                </a:solidFill>
              </a:rPr>
              <a:t>100</a:t>
            </a:r>
            <a:r>
              <a:rPr lang="ko-KR" altLang="en-US" sz="1100" dirty="0" smtClean="0">
                <a:solidFill>
                  <a:prstClr val="black"/>
                </a:solidFill>
              </a:rPr>
              <a:t>이 되면 담당자가 결재 신청</a:t>
            </a:r>
            <a:r>
              <a:rPr lang="en-US" altLang="ko-KR" sz="1100" dirty="0" smtClean="0">
                <a:solidFill>
                  <a:prstClr val="black"/>
                </a:solidFill>
              </a:rPr>
              <a:t>, </a:t>
            </a:r>
            <a:r>
              <a:rPr lang="ko-KR" altLang="en-US" sz="1100" dirty="0" smtClean="0">
                <a:solidFill>
                  <a:prstClr val="black"/>
                </a:solidFill>
              </a:rPr>
              <a:t>신청 후 </a:t>
            </a:r>
            <a:r>
              <a:rPr lang="en-US" altLang="ko-KR" sz="1100" dirty="0" smtClean="0">
                <a:solidFill>
                  <a:prstClr val="black"/>
                </a:solidFill>
              </a:rPr>
              <a:t>PM</a:t>
            </a:r>
            <a:r>
              <a:rPr lang="ko-KR" altLang="en-US" sz="1100" dirty="0" smtClean="0">
                <a:solidFill>
                  <a:prstClr val="black"/>
                </a:solidFill>
              </a:rPr>
              <a:t>이 반려</a:t>
            </a:r>
            <a:r>
              <a:rPr lang="en-US" altLang="ko-KR" sz="1100" dirty="0" smtClean="0">
                <a:solidFill>
                  <a:prstClr val="black"/>
                </a:solidFill>
              </a:rPr>
              <a:t>, </a:t>
            </a:r>
            <a:r>
              <a:rPr lang="ko-KR" altLang="en-US" sz="1100" dirty="0" smtClean="0">
                <a:solidFill>
                  <a:prstClr val="black"/>
                </a:solidFill>
              </a:rPr>
              <a:t>결재완료 처리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0" name="직사각형 16"/>
          <p:cNvSpPr/>
          <p:nvPr/>
        </p:nvSpPr>
        <p:spPr>
          <a:xfrm>
            <a:off x="108673" y="504210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3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44" name="직사각형 16"/>
          <p:cNvSpPr/>
          <p:nvPr/>
        </p:nvSpPr>
        <p:spPr>
          <a:xfrm>
            <a:off x="6375372" y="235546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3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45" name="직사각형 16"/>
          <p:cNvSpPr/>
          <p:nvPr/>
        </p:nvSpPr>
        <p:spPr>
          <a:xfrm>
            <a:off x="1467592" y="56505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4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-47675" y="80084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824693" y="1460075"/>
            <a:ext cx="2480607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824692" y="1091004"/>
            <a:ext cx="2480607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04600" y="1844582"/>
            <a:ext cx="1323825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업무명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824691" y="1844582"/>
            <a:ext cx="2480607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04602" y="3923824"/>
            <a:ext cx="3900697" cy="4931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업무 진행도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402782" y="3923824"/>
            <a:ext cx="787285" cy="4931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저장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04603" y="5042103"/>
            <a:ext cx="1251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진행</a:t>
            </a:r>
            <a:r>
              <a:rPr lang="ko-KR" altLang="en-US" sz="1200" dirty="0">
                <a:solidFill>
                  <a:prstClr val="black"/>
                </a:solidFill>
              </a:rPr>
              <a:t>률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1704774" y="4589812"/>
            <a:ext cx="692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451079" y="4587979"/>
            <a:ext cx="692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신청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4056527" y="4587979"/>
            <a:ext cx="692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결재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256814" y="4580391"/>
            <a:ext cx="692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반려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451079" y="5042103"/>
            <a:ext cx="692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수정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61" name="직사각형 16"/>
          <p:cNvSpPr/>
          <p:nvPr/>
        </p:nvSpPr>
        <p:spPr>
          <a:xfrm>
            <a:off x="1375082" y="403837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1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08672" y="457456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691935" y="2185471"/>
            <a:ext cx="200859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진행률 수정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업무 담당자가 업무 기준에 따라 진행률 수정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65" name="직사각형 16"/>
          <p:cNvSpPr/>
          <p:nvPr/>
        </p:nvSpPr>
        <p:spPr>
          <a:xfrm>
            <a:off x="6375371" y="30874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4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691935" y="2929299"/>
            <a:ext cx="213033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반려 사유 등록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반려 처리시에만 </a:t>
            </a:r>
            <a:r>
              <a:rPr lang="en-US" altLang="ko-KR" sz="1100" dirty="0" smtClean="0">
                <a:solidFill>
                  <a:prstClr val="black"/>
                </a:solidFill>
              </a:rPr>
              <a:t>PM</a:t>
            </a:r>
            <a:r>
              <a:rPr lang="ko-KR" altLang="en-US" sz="1100" dirty="0" smtClean="0">
                <a:solidFill>
                  <a:prstClr val="black"/>
                </a:solidFill>
              </a:rPr>
              <a:t>이 반려 사유 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423949" y="5464373"/>
            <a:ext cx="787285" cy="6222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등록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390638" y="6214440"/>
            <a:ext cx="673362" cy="453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prstClr val="black"/>
                </a:solidFill>
              </a:rPr>
              <a:t>수정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231201" y="6214440"/>
            <a:ext cx="673362" cy="453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prstClr val="black"/>
                </a:solidFill>
              </a:rPr>
              <a:t>삭제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046626" y="6214440"/>
            <a:ext cx="1011274" cy="453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목</a:t>
            </a:r>
            <a:r>
              <a:rPr lang="ko-KR" altLang="en-US" sz="1200" dirty="0">
                <a:solidFill>
                  <a:prstClr val="black"/>
                </a:solidFill>
              </a:rPr>
              <a:t>록</a:t>
            </a:r>
          </a:p>
        </p:txBody>
      </p:sp>
      <p:sp>
        <p:nvSpPr>
          <p:cNvPr id="72" name="직사각형 16"/>
          <p:cNvSpPr/>
          <p:nvPr/>
        </p:nvSpPr>
        <p:spPr>
          <a:xfrm>
            <a:off x="6387719" y="379180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5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691935" y="3666154"/>
            <a:ext cx="21303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업무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수정 삭제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>
                <a:solidFill>
                  <a:prstClr val="black"/>
                </a:solidFill>
              </a:rPr>
              <a:t>해당 업무 업무명 </a:t>
            </a:r>
            <a:r>
              <a:rPr lang="en-US" altLang="ko-KR" sz="1100" dirty="0">
                <a:solidFill>
                  <a:prstClr val="black"/>
                </a:solidFill>
              </a:rPr>
              <a:t>/ </a:t>
            </a:r>
            <a:r>
              <a:rPr lang="ko-KR" altLang="en-US" sz="1100" dirty="0">
                <a:solidFill>
                  <a:prstClr val="black"/>
                </a:solidFill>
              </a:rPr>
              <a:t>담당자 </a:t>
            </a:r>
            <a:r>
              <a:rPr lang="en-US" altLang="ko-KR" sz="1100" dirty="0">
                <a:solidFill>
                  <a:prstClr val="black"/>
                </a:solidFill>
              </a:rPr>
              <a:t>/ </a:t>
            </a:r>
            <a:r>
              <a:rPr lang="ko-KR" altLang="en-US" sz="1100" dirty="0">
                <a:solidFill>
                  <a:prstClr val="black"/>
                </a:solidFill>
              </a:rPr>
              <a:t>업무 내용 수정이나 업무삭제</a:t>
            </a:r>
            <a:endParaRPr lang="en-US" altLang="ko-KR" sz="1100" dirty="0">
              <a:solidFill>
                <a:prstClr val="black"/>
              </a:solidFill>
            </a:endParaRPr>
          </a:p>
          <a:p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74" name="직사각형 16"/>
          <p:cNvSpPr/>
          <p:nvPr/>
        </p:nvSpPr>
        <p:spPr>
          <a:xfrm>
            <a:off x="3041498" y="622667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5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03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95185" y="159755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0577" y="770966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업무 작</a:t>
            </a:r>
            <a:r>
              <a:rPr lang="ko-KR" altLang="en-US" sz="1200" dirty="0">
                <a:solidFill>
                  <a:prstClr val="black"/>
                </a:solidFill>
              </a:rPr>
              <a:t>성</a:t>
            </a:r>
            <a:endParaRPr lang="en-US" altLang="ko-KR" sz="1200" dirty="0" smtClean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65506" y="946228"/>
            <a:ext cx="22369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solidFill>
                  <a:prstClr val="black"/>
                </a:solidFill>
              </a:rPr>
              <a:t>시작일 마감일 설정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en-US" altLang="ko-KR" sz="1100" dirty="0" err="1" smtClean="0">
                <a:solidFill>
                  <a:prstClr val="black"/>
                </a:solidFill>
              </a:rPr>
              <a:t>Datepicker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이용한 날짜 선택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761573" y="1514121"/>
            <a:ext cx="17473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solidFill>
                  <a:prstClr val="black"/>
                </a:solidFill>
              </a:rPr>
              <a:t>첨부 파일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파일 선택 후 등록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7739" y="545367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2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51263" y="1047965"/>
            <a:ext cx="1009015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업무명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51263" y="1395638"/>
            <a:ext cx="3691467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42795" y="2191881"/>
            <a:ext cx="3695920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55718" y="3947066"/>
            <a:ext cx="4565015" cy="12472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업무 상세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55717" y="5432717"/>
            <a:ext cx="1186816" cy="4622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첨부 파일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758099" y="5432717"/>
            <a:ext cx="2380616" cy="4622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291116" y="5432717"/>
            <a:ext cx="729617" cy="4622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선</a:t>
            </a:r>
            <a:r>
              <a:rPr lang="ko-KR" altLang="en-US" sz="1200" dirty="0">
                <a:solidFill>
                  <a:prstClr val="black"/>
                </a:solidFill>
              </a:rPr>
              <a:t>택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2680896" y="6131986"/>
            <a:ext cx="1104899" cy="4622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등록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등록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51264" y="1826707"/>
            <a:ext cx="1599055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상위업무번호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51264" y="3010297"/>
            <a:ext cx="2139537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51264" y="2645123"/>
            <a:ext cx="1599055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시작일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881196" y="3010297"/>
            <a:ext cx="2139537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881196" y="2645123"/>
            <a:ext cx="1599055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마감일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55718" y="3464171"/>
            <a:ext cx="1599055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담당자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202719" y="3464170"/>
            <a:ext cx="2818014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950964" y="6131986"/>
            <a:ext cx="1069770" cy="4622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목록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8" name="직사각형 16"/>
          <p:cNvSpPr/>
          <p:nvPr/>
        </p:nvSpPr>
        <p:spPr>
          <a:xfrm>
            <a:off x="153744" y="268007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1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62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FDBBC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508569"/>
            <a:ext cx="69874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김형준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ko-KR" altLang="en-US" dirty="0"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21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1" name="직사각형 16"/>
          <p:cNvSpPr/>
          <p:nvPr/>
        </p:nvSpPr>
        <p:spPr>
          <a:xfrm>
            <a:off x="6391840" y="267790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391841" y="215448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387720" y="160666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CEO, CTO, HR, PM </a:t>
            </a:r>
            <a:r>
              <a:rPr lang="ko-KR" altLang="en-US" sz="1200" dirty="0" smtClean="0">
                <a:solidFill>
                  <a:prstClr val="black"/>
                </a:solidFill>
              </a:rPr>
              <a:t>권한 설정 직원 리스트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81982" y="1612959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더블클릭 시 상세 이동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- </a:t>
            </a:r>
            <a:r>
              <a:rPr lang="ko-KR" altLang="en-US" sz="1100" dirty="0" smtClean="0">
                <a:solidFill>
                  <a:prstClr val="black"/>
                </a:solidFill>
              </a:rPr>
              <a:t>페이지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699516" y="2158892"/>
            <a:ext cx="23785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prstClr val="black"/>
                </a:solidFill>
              </a:rPr>
              <a:t>페이징</a:t>
            </a:r>
            <a:r>
              <a:rPr lang="ko-KR" altLang="en-US" sz="1100" dirty="0" smtClean="0">
                <a:solidFill>
                  <a:prstClr val="black"/>
                </a:solidFill>
              </a:rPr>
              <a:t> 처리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- </a:t>
            </a:r>
            <a:r>
              <a:rPr lang="ko-KR" altLang="en-US" sz="1100" dirty="0" smtClean="0">
                <a:solidFill>
                  <a:prstClr val="black"/>
                </a:solidFill>
              </a:rPr>
              <a:t>한 페이지에 볼 데이터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73743" y="1047965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직원 리스트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- </a:t>
            </a:r>
            <a:r>
              <a:rPr lang="ko-KR" altLang="en-US" sz="1100" dirty="0" smtClean="0">
                <a:solidFill>
                  <a:prstClr val="black"/>
                </a:solidFill>
              </a:rPr>
              <a:t>등록된 데이터 받기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8281" y="1664746"/>
            <a:ext cx="5955957" cy="4999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8281" y="1775539"/>
            <a:ext cx="95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&gt;</a:t>
            </a:r>
            <a:r>
              <a:rPr lang="ko-KR" altLang="en-US" sz="1200" dirty="0" smtClean="0">
                <a:solidFill>
                  <a:prstClr val="black"/>
                </a:solidFill>
              </a:rPr>
              <a:t>사원목록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2572125" y="1770906"/>
            <a:ext cx="65710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구분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3275821" y="1770906"/>
            <a:ext cx="203474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361806" y="1770906"/>
            <a:ext cx="684766" cy="28163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</a:rPr>
              <a:t>Search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8281" y="2142439"/>
            <a:ext cx="595595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160629" y="2484310"/>
            <a:ext cx="595595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48281" y="2191867"/>
            <a:ext cx="5968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사원번호</a:t>
            </a:r>
            <a:r>
              <a:rPr lang="en-US" altLang="ko-KR" sz="1000" dirty="0">
                <a:solidFill>
                  <a:prstClr val="black"/>
                </a:solidFill>
              </a:rPr>
              <a:t> </a:t>
            </a:r>
            <a:r>
              <a:rPr lang="en-US" altLang="ko-KR" sz="1000" dirty="0" smtClean="0">
                <a:solidFill>
                  <a:prstClr val="black"/>
                </a:solidFill>
              </a:rPr>
              <a:t>        </a:t>
            </a:r>
            <a:r>
              <a:rPr lang="ko-KR" altLang="en-US" sz="1000" dirty="0" smtClean="0">
                <a:solidFill>
                  <a:prstClr val="black"/>
                </a:solidFill>
              </a:rPr>
              <a:t>이름           직책           부서명           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이메일</a:t>
            </a:r>
            <a:r>
              <a:rPr lang="ko-KR" altLang="en-US" sz="1000" dirty="0" smtClean="0">
                <a:solidFill>
                  <a:prstClr val="black"/>
                </a:solidFill>
              </a:rPr>
              <a:t>                핸드폰               권한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273627" y="5914767"/>
            <a:ext cx="1688757" cy="296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2623474" y="593124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622448" y="593124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2958341" y="593124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3292938" y="5935360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264012" y="5857101"/>
            <a:ext cx="354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</a:rPr>
              <a:t>&lt;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28750" y="5848863"/>
            <a:ext cx="354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&gt;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641313" y="5890053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1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985630" y="5881413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2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312277" y="5887879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3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6" name="직사각형 16"/>
          <p:cNvSpPr/>
          <p:nvPr/>
        </p:nvSpPr>
        <p:spPr>
          <a:xfrm>
            <a:off x="117740" y="153187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52391" y="2764816"/>
            <a:ext cx="5955957" cy="29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44829" y="3344329"/>
            <a:ext cx="5955957" cy="29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50218" y="249222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699516" y="2671805"/>
            <a:ext cx="19029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검색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   - select box(</a:t>
            </a:r>
            <a:r>
              <a:rPr lang="ko-KR" altLang="en-US" sz="1100" dirty="0" smtClean="0">
                <a:solidFill>
                  <a:prstClr val="black"/>
                </a:solidFill>
              </a:rPr>
              <a:t>구분</a:t>
            </a:r>
            <a:r>
              <a:rPr lang="en-US" altLang="ko-KR" sz="1100" dirty="0" smtClean="0">
                <a:solidFill>
                  <a:prstClr val="black"/>
                </a:solidFill>
              </a:rPr>
              <a:t>)</a:t>
            </a: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- input(</a:t>
            </a:r>
            <a:r>
              <a:rPr lang="ko-KR" altLang="en-US" sz="1100" dirty="0" smtClean="0">
                <a:solidFill>
                  <a:prstClr val="black"/>
                </a:solidFill>
              </a:rPr>
              <a:t>텍스트입력</a:t>
            </a:r>
            <a:r>
              <a:rPr lang="en-US" altLang="ko-KR" sz="1100" dirty="0" smtClean="0">
                <a:solidFill>
                  <a:prstClr val="black"/>
                </a:solidFill>
              </a:rPr>
              <a:t>)</a:t>
            </a: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- submit </a:t>
            </a:r>
            <a:r>
              <a:rPr lang="ko-KR" altLang="en-US" sz="1100" dirty="0" smtClean="0">
                <a:solidFill>
                  <a:prstClr val="black"/>
                </a:solidFill>
              </a:rPr>
              <a:t>기능 버튼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2106586" y="57250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72" name="직사각형 16"/>
          <p:cNvSpPr/>
          <p:nvPr/>
        </p:nvSpPr>
        <p:spPr>
          <a:xfrm>
            <a:off x="2406460" y="162161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0190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D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32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1" name="직사각형 16"/>
          <p:cNvSpPr/>
          <p:nvPr/>
        </p:nvSpPr>
        <p:spPr>
          <a:xfrm>
            <a:off x="6391840" y="241429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391841" y="182496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387720" y="145014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CEO, CTO, HR, PM </a:t>
            </a:r>
            <a:r>
              <a:rPr lang="ko-KR" altLang="en-US" sz="1200" dirty="0" smtClean="0">
                <a:solidFill>
                  <a:prstClr val="black"/>
                </a:solidFill>
              </a:rPr>
              <a:t>권한 설정 상세 페이지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57268" y="1456440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권한 설정버튼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submit</a:t>
            </a:r>
            <a:r>
              <a:rPr lang="ko-KR" altLang="en-US" sz="1100" dirty="0" smtClean="0">
                <a:solidFill>
                  <a:prstClr val="black"/>
                </a:solidFill>
              </a:rPr>
              <a:t>기능 버튼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699515" y="1829375"/>
            <a:ext cx="218911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prstClr val="black"/>
                </a:solidFill>
              </a:rPr>
              <a:t>PM</a:t>
            </a:r>
            <a:r>
              <a:rPr lang="ko-KR" altLang="en-US" sz="1100" dirty="0" smtClean="0">
                <a:solidFill>
                  <a:prstClr val="black"/>
                </a:solidFill>
              </a:rPr>
              <a:t>설정 시 프로젝트 할당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- select box</a:t>
            </a: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- DB</a:t>
            </a:r>
            <a:r>
              <a:rPr lang="ko-KR" altLang="en-US" sz="1100" dirty="0" smtClean="0">
                <a:solidFill>
                  <a:prstClr val="black"/>
                </a:solidFill>
              </a:rPr>
              <a:t>에서 데이터 불러오기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73743" y="1047965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직원 상세정보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- </a:t>
            </a:r>
            <a:r>
              <a:rPr lang="ko-KR" altLang="en-US" sz="1100" dirty="0" smtClean="0">
                <a:solidFill>
                  <a:prstClr val="black"/>
                </a:solidFill>
              </a:rPr>
              <a:t>등록된 데이터 받기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699516" y="2408190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이전 페이지 이동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- </a:t>
            </a:r>
            <a:r>
              <a:rPr lang="ko-KR" altLang="en-US" sz="1100" dirty="0" smtClean="0">
                <a:solidFill>
                  <a:prstClr val="black"/>
                </a:solidFill>
              </a:rPr>
              <a:t>페이지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48281" y="1664746"/>
            <a:ext cx="5955957" cy="4999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prstClr val="white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8281" y="1775539"/>
            <a:ext cx="95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&gt;</a:t>
            </a:r>
            <a:r>
              <a:rPr lang="ko-KR" altLang="en-US" sz="1200" dirty="0" smtClean="0">
                <a:solidFill>
                  <a:prstClr val="black"/>
                </a:solidFill>
              </a:rPr>
              <a:t>권한설정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8569" y="2512541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218569" y="2912076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218569" y="3311611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218569" y="3686433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218569" y="4085968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218569" y="4485503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218569" y="4885039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모서리가 둥근 직사각형 76"/>
          <p:cNvSpPr/>
          <p:nvPr/>
        </p:nvSpPr>
        <p:spPr>
          <a:xfrm>
            <a:off x="1687916" y="6264388"/>
            <a:ext cx="873898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black"/>
                </a:solidFill>
              </a:rPr>
              <a:t>CEO </a:t>
            </a:r>
            <a:r>
              <a:rPr lang="ko-KR" altLang="en-US" sz="1200" dirty="0" smtClean="0">
                <a:solidFill>
                  <a:prstClr val="black"/>
                </a:solidFill>
              </a:rPr>
              <a:t>설정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5347868" y="6262361"/>
            <a:ext cx="65710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이전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2619479" y="6264388"/>
            <a:ext cx="860067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black"/>
                </a:solidFill>
              </a:rPr>
              <a:t>CTO </a:t>
            </a:r>
            <a:r>
              <a:rPr lang="ko-KR" altLang="en-US" sz="1200" dirty="0" smtClean="0">
                <a:solidFill>
                  <a:prstClr val="black"/>
                </a:solidFill>
              </a:rPr>
              <a:t>설정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3546922" y="6268854"/>
            <a:ext cx="82643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black"/>
                </a:solidFill>
              </a:rPr>
              <a:t>HR </a:t>
            </a:r>
            <a:r>
              <a:rPr lang="ko-KR" altLang="en-US" sz="1200" dirty="0" smtClean="0">
                <a:solidFill>
                  <a:prstClr val="black"/>
                </a:solidFill>
              </a:rPr>
              <a:t>설정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4439255" y="6268854"/>
            <a:ext cx="82643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black"/>
                </a:solidFill>
              </a:rPr>
              <a:t>PM </a:t>
            </a:r>
            <a:r>
              <a:rPr lang="ko-KR" altLang="en-US" sz="1200" dirty="0" smtClean="0">
                <a:solidFill>
                  <a:prstClr val="black"/>
                </a:solidFill>
              </a:rPr>
              <a:t>설정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6807" y="2136338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이름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35044" y="2546009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부서명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43282" y="2944226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직책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43281" y="3311611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핸드폰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55374" y="3701699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prstClr val="black"/>
                </a:solidFill>
              </a:rPr>
              <a:t>이메일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50989" y="4117430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권한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58426" y="4526006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프로젝트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8" name="직사각형 16"/>
          <p:cNvSpPr/>
          <p:nvPr/>
        </p:nvSpPr>
        <p:spPr>
          <a:xfrm>
            <a:off x="218209" y="149641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1    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3118006" y="4544455"/>
            <a:ext cx="158646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프로젝트번호 선택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1548486" y="609157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2915271" y="437164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92" name="직사각형 16"/>
          <p:cNvSpPr/>
          <p:nvPr/>
        </p:nvSpPr>
        <p:spPr>
          <a:xfrm>
            <a:off x="5169945" y="608955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70153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1" name="직사각형 16"/>
          <p:cNvSpPr/>
          <p:nvPr/>
        </p:nvSpPr>
        <p:spPr>
          <a:xfrm>
            <a:off x="6391840" y="21424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391841" y="17755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PM </a:t>
            </a:r>
            <a:r>
              <a:rPr lang="ko-KR" altLang="en-US" sz="1200" dirty="0" smtClean="0">
                <a:solidFill>
                  <a:prstClr val="black"/>
                </a:solidFill>
              </a:rPr>
              <a:t>팀원 추가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73743" y="1432926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직원 선택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radio </a:t>
            </a:r>
            <a:r>
              <a:rPr lang="ko-KR" altLang="en-US" sz="1100" dirty="0" smtClean="0">
                <a:solidFill>
                  <a:prstClr val="black"/>
                </a:solidFill>
              </a:rPr>
              <a:t>사원 선택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673743" y="1779151"/>
            <a:ext cx="22879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선택 직원 팀원 추가 버튼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submit </a:t>
            </a:r>
            <a:r>
              <a:rPr lang="ko-KR" altLang="en-US" sz="1100" dirty="0" smtClean="0">
                <a:solidFill>
                  <a:prstClr val="black"/>
                </a:solidFill>
              </a:rPr>
              <a:t>기능 버튼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73743" y="1047965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직원 리스트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</a:t>
            </a:r>
            <a:r>
              <a:rPr lang="ko-KR" altLang="en-US" sz="1100" dirty="0" smtClean="0">
                <a:solidFill>
                  <a:prstClr val="black"/>
                </a:solidFill>
              </a:rPr>
              <a:t>등록된 데이터 받기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8281" y="1664746"/>
            <a:ext cx="5955957" cy="4999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8281" y="1775539"/>
            <a:ext cx="95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&gt;</a:t>
            </a:r>
            <a:r>
              <a:rPr lang="ko-KR" altLang="en-US" sz="1200" dirty="0" smtClean="0">
                <a:solidFill>
                  <a:prstClr val="black"/>
                </a:solidFill>
              </a:rPr>
              <a:t>사원목록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2572125" y="1770906"/>
            <a:ext cx="65710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구분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3275821" y="1770906"/>
            <a:ext cx="203474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361806" y="1770906"/>
            <a:ext cx="684766" cy="28163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</a:rPr>
              <a:t>Search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8281" y="2142439"/>
            <a:ext cx="595595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160629" y="2484310"/>
            <a:ext cx="595595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48281" y="2191867"/>
            <a:ext cx="5968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사원번호</a:t>
            </a:r>
            <a:r>
              <a:rPr lang="en-US" altLang="ko-KR" sz="1000" dirty="0">
                <a:solidFill>
                  <a:prstClr val="black"/>
                </a:solidFill>
              </a:rPr>
              <a:t> </a:t>
            </a:r>
            <a:r>
              <a:rPr lang="en-US" altLang="ko-KR" sz="1000" dirty="0" smtClean="0">
                <a:solidFill>
                  <a:prstClr val="black"/>
                </a:solidFill>
              </a:rPr>
              <a:t>     </a:t>
            </a:r>
            <a:r>
              <a:rPr lang="ko-KR" altLang="en-US" sz="1000" dirty="0" smtClean="0">
                <a:solidFill>
                  <a:prstClr val="black"/>
                </a:solidFill>
              </a:rPr>
              <a:t>이름        직책        부서명          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이메일</a:t>
            </a:r>
            <a:r>
              <a:rPr lang="ko-KR" altLang="en-US" sz="1000" dirty="0" smtClean="0">
                <a:solidFill>
                  <a:prstClr val="black"/>
                </a:solidFill>
              </a:rPr>
              <a:t>             핸드폰            권한           선택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273627" y="5148647"/>
            <a:ext cx="1688757" cy="296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2623474" y="516512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622448" y="516512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2958341" y="516512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3292938" y="5169240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264012" y="5090981"/>
            <a:ext cx="354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</a:rPr>
              <a:t>&lt;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28750" y="5082743"/>
            <a:ext cx="354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&gt;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641313" y="5123933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1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985630" y="5115293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2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312277" y="5121759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3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6" name="직사각형 16"/>
          <p:cNvSpPr/>
          <p:nvPr/>
        </p:nvSpPr>
        <p:spPr>
          <a:xfrm>
            <a:off x="117740" y="153187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52391" y="2764816"/>
            <a:ext cx="5955957" cy="29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44829" y="3344329"/>
            <a:ext cx="5955957" cy="29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5561229" y="236761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673743" y="2135954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팀원 삭제 페이지 이동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</a:t>
            </a:r>
            <a:r>
              <a:rPr lang="ko-KR" altLang="en-US" sz="1100" dirty="0" smtClean="0">
                <a:solidFill>
                  <a:prstClr val="black"/>
                </a:solidFill>
              </a:rPr>
              <a:t>페이지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" name="타원 1"/>
          <p:cNvSpPr/>
          <p:nvPr/>
        </p:nvSpPr>
        <p:spPr>
          <a:xfrm>
            <a:off x="5774724" y="2549360"/>
            <a:ext cx="148281" cy="1521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778841" y="2841805"/>
            <a:ext cx="148281" cy="1521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5774719" y="3126013"/>
            <a:ext cx="148281" cy="1521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5778836" y="3418459"/>
            <a:ext cx="148281" cy="1521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4025026" y="6304810"/>
            <a:ext cx="114919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팀원삭제이동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5372627" y="6298706"/>
            <a:ext cx="652873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추가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194856" y="612701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72" name="직사각형 16"/>
          <p:cNvSpPr/>
          <p:nvPr/>
        </p:nvSpPr>
        <p:spPr>
          <a:xfrm>
            <a:off x="3841463" y="615427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170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PM </a:t>
            </a:r>
            <a:r>
              <a:rPr lang="ko-KR" altLang="en-US" sz="1200" dirty="0" smtClean="0">
                <a:solidFill>
                  <a:prstClr val="black"/>
                </a:solidFill>
              </a:rPr>
              <a:t>팀원 삭제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8281" y="1664746"/>
            <a:ext cx="5955957" cy="4999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8281" y="1775539"/>
            <a:ext cx="95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&gt;</a:t>
            </a:r>
            <a:r>
              <a:rPr lang="ko-KR" altLang="en-US" sz="1200" dirty="0" smtClean="0">
                <a:solidFill>
                  <a:prstClr val="black"/>
                </a:solidFill>
              </a:rPr>
              <a:t>사원목록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2572125" y="1770906"/>
            <a:ext cx="65710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구분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3275821" y="1770906"/>
            <a:ext cx="203474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361806" y="1770906"/>
            <a:ext cx="684766" cy="28163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</a:rPr>
              <a:t>Search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8281" y="2142439"/>
            <a:ext cx="595595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160629" y="2484310"/>
            <a:ext cx="595595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48281" y="2191867"/>
            <a:ext cx="5968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사원번호</a:t>
            </a:r>
            <a:r>
              <a:rPr lang="en-US" altLang="ko-KR" sz="1000" dirty="0">
                <a:solidFill>
                  <a:prstClr val="black"/>
                </a:solidFill>
              </a:rPr>
              <a:t> </a:t>
            </a:r>
            <a:r>
              <a:rPr lang="en-US" altLang="ko-KR" sz="1000" dirty="0" smtClean="0">
                <a:solidFill>
                  <a:prstClr val="black"/>
                </a:solidFill>
              </a:rPr>
              <a:t>     </a:t>
            </a:r>
            <a:r>
              <a:rPr lang="ko-KR" altLang="en-US" sz="1000" dirty="0" smtClean="0">
                <a:solidFill>
                  <a:prstClr val="black"/>
                </a:solidFill>
              </a:rPr>
              <a:t>이름        직책        부서명          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이메일</a:t>
            </a:r>
            <a:r>
              <a:rPr lang="ko-KR" altLang="en-US" sz="1000" dirty="0" smtClean="0">
                <a:solidFill>
                  <a:prstClr val="black"/>
                </a:solidFill>
              </a:rPr>
              <a:t>             핸드폰            권한           선택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273627" y="5148647"/>
            <a:ext cx="1688757" cy="296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2623474" y="516512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622448" y="516512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2958341" y="516512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3292938" y="5169240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264012" y="5090981"/>
            <a:ext cx="354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</a:rPr>
              <a:t>&lt;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28750" y="5082743"/>
            <a:ext cx="354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&gt;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641313" y="5123933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1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985630" y="5115293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2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312277" y="5121759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3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6" name="직사각형 16"/>
          <p:cNvSpPr/>
          <p:nvPr/>
        </p:nvSpPr>
        <p:spPr>
          <a:xfrm>
            <a:off x="117740" y="153187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52391" y="2764816"/>
            <a:ext cx="5955957" cy="29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44829" y="3344329"/>
            <a:ext cx="5955957" cy="29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5561229" y="236761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2" name="타원 1"/>
          <p:cNvSpPr/>
          <p:nvPr/>
        </p:nvSpPr>
        <p:spPr>
          <a:xfrm>
            <a:off x="5774724" y="2549360"/>
            <a:ext cx="148281" cy="1521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778841" y="2841805"/>
            <a:ext cx="148281" cy="1521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5774719" y="3126013"/>
            <a:ext cx="148281" cy="1521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5778836" y="3418459"/>
            <a:ext cx="148281" cy="1521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4025026" y="6304810"/>
            <a:ext cx="114919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팀원추가이동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5372627" y="6298706"/>
            <a:ext cx="652873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삭제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194856" y="612701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72" name="직사각형 16"/>
          <p:cNvSpPr/>
          <p:nvPr/>
        </p:nvSpPr>
        <p:spPr>
          <a:xfrm>
            <a:off x="3841463" y="615427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49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1" name="직사각형 16"/>
          <p:cNvSpPr/>
          <p:nvPr/>
        </p:nvSpPr>
        <p:spPr>
          <a:xfrm>
            <a:off x="6391840" y="21424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6391841" y="17755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673743" y="1432926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팀원 선택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radio </a:t>
            </a:r>
            <a:r>
              <a:rPr lang="ko-KR" altLang="en-US" sz="1100" dirty="0" smtClean="0">
                <a:solidFill>
                  <a:prstClr val="black"/>
                </a:solidFill>
              </a:rPr>
              <a:t>팀원 선택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673743" y="1779151"/>
            <a:ext cx="22879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선택 직원 팀원 삭제 버튼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submit </a:t>
            </a:r>
            <a:r>
              <a:rPr lang="ko-KR" altLang="en-US" sz="1100" dirty="0" smtClean="0">
                <a:solidFill>
                  <a:prstClr val="black"/>
                </a:solidFill>
              </a:rPr>
              <a:t>기능 버튼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673743" y="1047965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직원 리스트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</a:t>
            </a:r>
            <a:r>
              <a:rPr lang="ko-KR" altLang="en-US" sz="1100" dirty="0" smtClean="0">
                <a:solidFill>
                  <a:prstClr val="black"/>
                </a:solidFill>
              </a:rPr>
              <a:t>등록된 데이터 받기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673743" y="2135954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팀원 삭제 페이지 이동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</a:t>
            </a:r>
            <a:r>
              <a:rPr lang="ko-KR" altLang="en-US" sz="1100" dirty="0" smtClean="0">
                <a:solidFill>
                  <a:prstClr val="black"/>
                </a:solidFill>
              </a:rPr>
              <a:t>페이지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28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91841" y="17755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인사관리자 사원등록</a:t>
            </a:r>
            <a:r>
              <a:rPr lang="en-US" altLang="ko-KR" sz="1200" dirty="0" smtClean="0">
                <a:solidFill>
                  <a:prstClr val="black"/>
                </a:solidFill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</a:rPr>
              <a:t>수정</a:t>
            </a:r>
            <a:r>
              <a:rPr lang="en-US" altLang="ko-KR" sz="1200" dirty="0" smtClean="0">
                <a:solidFill>
                  <a:prstClr val="black"/>
                </a:solidFill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</a:rPr>
              <a:t>퇴사 처리 리스트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99516" y="1448315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더블클릭 시 상세 이동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</a:t>
            </a:r>
            <a:r>
              <a:rPr lang="ko-KR" altLang="en-US" sz="1100" dirty="0" smtClean="0">
                <a:solidFill>
                  <a:prstClr val="black"/>
                </a:solidFill>
              </a:rPr>
              <a:t>페이지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699516" y="1779947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사원등록 페이지 이동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</a:t>
            </a:r>
            <a:r>
              <a:rPr lang="ko-KR" altLang="en-US" sz="1100" dirty="0" smtClean="0">
                <a:solidFill>
                  <a:prstClr val="black"/>
                </a:solidFill>
              </a:rPr>
              <a:t>페이지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73743" y="1047965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직원 리스트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</a:t>
            </a:r>
            <a:r>
              <a:rPr lang="ko-KR" altLang="en-US" sz="1100" dirty="0" smtClean="0">
                <a:solidFill>
                  <a:prstClr val="black"/>
                </a:solidFill>
              </a:rPr>
              <a:t>등록된 데이터 받기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8281" y="1664746"/>
            <a:ext cx="5955957" cy="4999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8281" y="1775539"/>
            <a:ext cx="95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&gt;</a:t>
            </a:r>
            <a:r>
              <a:rPr lang="ko-KR" altLang="en-US" sz="1200" dirty="0" smtClean="0">
                <a:solidFill>
                  <a:prstClr val="black"/>
                </a:solidFill>
              </a:rPr>
              <a:t>사원목록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2572125" y="1770906"/>
            <a:ext cx="65710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구분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3275821" y="1770906"/>
            <a:ext cx="203474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361806" y="1770906"/>
            <a:ext cx="684766" cy="28163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</a:rPr>
              <a:t>Search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8281" y="2142439"/>
            <a:ext cx="595595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160629" y="2484310"/>
            <a:ext cx="595595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48281" y="2191867"/>
            <a:ext cx="5968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사원번호</a:t>
            </a:r>
            <a:r>
              <a:rPr lang="en-US" altLang="ko-KR" sz="1000" dirty="0">
                <a:solidFill>
                  <a:prstClr val="black"/>
                </a:solidFill>
              </a:rPr>
              <a:t> </a:t>
            </a:r>
            <a:r>
              <a:rPr lang="en-US" altLang="ko-KR" sz="1000" dirty="0" smtClean="0">
                <a:solidFill>
                  <a:prstClr val="black"/>
                </a:solidFill>
              </a:rPr>
              <a:t>               </a:t>
            </a:r>
            <a:r>
              <a:rPr lang="ko-KR" altLang="en-US" sz="1000" dirty="0" smtClean="0">
                <a:solidFill>
                  <a:prstClr val="black"/>
                </a:solidFill>
              </a:rPr>
              <a:t>이름               직책               부서명              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이메일</a:t>
            </a:r>
            <a:r>
              <a:rPr lang="ko-KR" altLang="en-US" sz="1000" dirty="0" smtClean="0">
                <a:solidFill>
                  <a:prstClr val="black"/>
                </a:solidFill>
              </a:rPr>
              <a:t>                핸드폰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273627" y="4563759"/>
            <a:ext cx="1688757" cy="296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2623474" y="4580234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622448" y="4580234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2958341" y="4580234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3292938" y="458435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264012" y="4506093"/>
            <a:ext cx="354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</a:rPr>
              <a:t>&lt;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28750" y="4497855"/>
            <a:ext cx="354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&gt;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641313" y="4539045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1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985630" y="4530405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2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312277" y="4536871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3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6" name="직사각형 16"/>
          <p:cNvSpPr/>
          <p:nvPr/>
        </p:nvSpPr>
        <p:spPr>
          <a:xfrm>
            <a:off x="117740" y="153187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52391" y="2764816"/>
            <a:ext cx="5955957" cy="29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44829" y="3344329"/>
            <a:ext cx="5955957" cy="29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50218" y="249222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4873529" y="6304810"/>
            <a:ext cx="114919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사원등록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46" name="직사각형 16"/>
          <p:cNvSpPr/>
          <p:nvPr/>
        </p:nvSpPr>
        <p:spPr>
          <a:xfrm>
            <a:off x="4689966" y="615427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3</a:t>
            </a:r>
            <a:endParaRPr lang="en-US" altLang="ko-KR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0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91841" y="17755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인사관리자 사원 등록 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57268" y="1407012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등록 버튼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submit </a:t>
            </a:r>
            <a:r>
              <a:rPr lang="ko-KR" altLang="en-US" sz="1100" dirty="0" smtClean="0">
                <a:solidFill>
                  <a:prstClr val="black"/>
                </a:solidFill>
              </a:rPr>
              <a:t>기능 버튼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73743" y="1047965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사원정보 입력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- input </a:t>
            </a:r>
            <a:r>
              <a:rPr lang="ko-KR" altLang="en-US" sz="1100" dirty="0" smtClean="0">
                <a:solidFill>
                  <a:prstClr val="black"/>
                </a:solidFill>
              </a:rPr>
              <a:t>텍스트 입력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673743" y="1774725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이전 페이지 이동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</a:t>
            </a:r>
            <a:r>
              <a:rPr lang="ko-KR" altLang="en-US" sz="1100" dirty="0" smtClean="0">
                <a:solidFill>
                  <a:prstClr val="black"/>
                </a:solidFill>
              </a:rPr>
              <a:t>페이지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48281" y="1664746"/>
            <a:ext cx="5955957" cy="4999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8280" y="1775539"/>
            <a:ext cx="1285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&gt;</a:t>
            </a:r>
            <a:r>
              <a:rPr lang="ko-KR" altLang="en-US" sz="1200" dirty="0" smtClean="0">
                <a:solidFill>
                  <a:prstClr val="black"/>
                </a:solidFill>
              </a:rPr>
              <a:t>사원정보 입력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8569" y="2512541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218569" y="2912076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218569" y="3311611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218569" y="3686433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218569" y="4085968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모서리가 둥근 직사각형 77"/>
          <p:cNvSpPr/>
          <p:nvPr/>
        </p:nvSpPr>
        <p:spPr>
          <a:xfrm>
            <a:off x="5347868" y="6262361"/>
            <a:ext cx="65710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취소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4596715" y="6268854"/>
            <a:ext cx="668972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등록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6807" y="2136338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이름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35044" y="2546009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부서명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43282" y="2944226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직책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43281" y="3311611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핸드폰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55374" y="3701699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prstClr val="black"/>
                </a:solidFill>
              </a:rPr>
              <a:t>이메일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8" name="직사각형 16"/>
          <p:cNvSpPr/>
          <p:nvPr/>
        </p:nvSpPr>
        <p:spPr>
          <a:xfrm>
            <a:off x="218209" y="149641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459882" y="606681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5186520" y="606681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3844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91841" y="17755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인사관리자 사원정보 수정 및 퇴사처리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57268" y="1407012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퇴사 처리 버튼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submit </a:t>
            </a:r>
            <a:r>
              <a:rPr lang="ko-KR" altLang="en-US" sz="1100" dirty="0" smtClean="0">
                <a:solidFill>
                  <a:prstClr val="black"/>
                </a:solidFill>
              </a:rPr>
              <a:t>기능 버튼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73743" y="1047965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사원정보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</a:t>
            </a:r>
            <a:r>
              <a:rPr lang="ko-KR" altLang="en-US" sz="1100" dirty="0" smtClean="0">
                <a:solidFill>
                  <a:prstClr val="black"/>
                </a:solidFill>
              </a:rPr>
              <a:t>등록된 데이터 받기 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673743" y="1774725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수정 처리 버튼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</a:t>
            </a:r>
            <a:r>
              <a:rPr lang="en-US" altLang="ko-KR" sz="1100" dirty="0">
                <a:solidFill>
                  <a:prstClr val="black"/>
                </a:solidFill>
              </a:rPr>
              <a:t>submit </a:t>
            </a:r>
            <a:r>
              <a:rPr lang="ko-KR" altLang="en-US" sz="1100" dirty="0">
                <a:solidFill>
                  <a:prstClr val="black"/>
                </a:solidFill>
              </a:rPr>
              <a:t>기능 버튼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148281" y="1667535"/>
            <a:ext cx="5955957" cy="4999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8280" y="1775539"/>
            <a:ext cx="1285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&gt;</a:t>
            </a:r>
            <a:r>
              <a:rPr lang="ko-KR" altLang="en-US" sz="1200" dirty="0" smtClean="0">
                <a:solidFill>
                  <a:prstClr val="black"/>
                </a:solidFill>
              </a:rPr>
              <a:t>사원정보 입력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8569" y="2512541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218569" y="2912076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218569" y="3311611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218569" y="3686433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218569" y="4085968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모서리가 둥근 직사각형 77"/>
          <p:cNvSpPr/>
          <p:nvPr/>
        </p:nvSpPr>
        <p:spPr>
          <a:xfrm>
            <a:off x="5347868" y="6262361"/>
            <a:ext cx="65710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이전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4572001" y="6268854"/>
            <a:ext cx="668972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수정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6807" y="2136338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이름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35044" y="2546009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부서명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43282" y="2944226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직책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43281" y="3311611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핸드폰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55374" y="3701699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prstClr val="black"/>
                </a:solidFill>
              </a:rPr>
              <a:t>이메일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459882" y="606681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3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186520" y="606681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4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2755543" y="2971028"/>
            <a:ext cx="918534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직책 선택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2755542" y="2560422"/>
            <a:ext cx="91853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부서 선택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3771180" y="6273291"/>
            <a:ext cx="668972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퇴사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8" name="직사각형 16"/>
          <p:cNvSpPr/>
          <p:nvPr/>
        </p:nvSpPr>
        <p:spPr>
          <a:xfrm>
            <a:off x="216596" y="149517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623196" y="606681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2540481" y="238052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5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556956" y="279706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6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387378" y="214325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4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669280" y="2142438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이전 페이지 이동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</a:t>
            </a:r>
            <a:r>
              <a:rPr lang="ko-KR" altLang="en-US" sz="1100" dirty="0" smtClean="0">
                <a:solidFill>
                  <a:prstClr val="black"/>
                </a:solidFill>
              </a:rPr>
              <a:t>페이지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391841" y="250912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5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73742" y="2508312"/>
            <a:ext cx="224783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수정 할 부서 선택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    - </a:t>
            </a:r>
            <a:r>
              <a:rPr lang="en-US" altLang="ko-KR" sz="1100" dirty="0">
                <a:solidFill>
                  <a:prstClr val="black"/>
                </a:solidFill>
              </a:rPr>
              <a:t>select box</a:t>
            </a:r>
          </a:p>
          <a:p>
            <a:r>
              <a:rPr lang="en-US" altLang="ko-KR" sz="1100" dirty="0">
                <a:solidFill>
                  <a:prstClr val="black"/>
                </a:solidFill>
              </a:rPr>
              <a:t>  </a:t>
            </a:r>
            <a:r>
              <a:rPr lang="en-US" altLang="ko-KR" sz="1100" dirty="0" smtClean="0">
                <a:solidFill>
                  <a:prstClr val="black"/>
                </a:solidFill>
              </a:rPr>
              <a:t>  </a:t>
            </a:r>
            <a:r>
              <a:rPr lang="en-US" altLang="ko-KR" sz="1100" dirty="0">
                <a:solidFill>
                  <a:prstClr val="black"/>
                </a:solidFill>
              </a:rPr>
              <a:t>- DB</a:t>
            </a:r>
            <a:r>
              <a:rPr lang="ko-KR" altLang="en-US" sz="1100" dirty="0">
                <a:solidFill>
                  <a:prstClr val="black"/>
                </a:solidFill>
              </a:rPr>
              <a:t>에서 데이터 불러오기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395617" y="306040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6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677519" y="3059590"/>
            <a:ext cx="2301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수정 할 직책 선택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   - select box</a:t>
            </a:r>
          </a:p>
          <a:p>
            <a:r>
              <a:rPr lang="en-US" altLang="ko-KR" sz="1100" dirty="0">
                <a:solidFill>
                  <a:prstClr val="black"/>
                </a:solidFill>
              </a:rPr>
              <a:t>   </a:t>
            </a:r>
            <a:r>
              <a:rPr lang="en-US" altLang="ko-KR" sz="1100" dirty="0" smtClean="0">
                <a:solidFill>
                  <a:prstClr val="black"/>
                </a:solidFill>
              </a:rPr>
              <a:t> - </a:t>
            </a:r>
            <a:r>
              <a:rPr lang="en-US" altLang="ko-KR" sz="1100" dirty="0">
                <a:solidFill>
                  <a:prstClr val="black"/>
                </a:solidFill>
              </a:rPr>
              <a:t>DB</a:t>
            </a:r>
            <a:r>
              <a:rPr lang="ko-KR" altLang="en-US" sz="1100" dirty="0">
                <a:solidFill>
                  <a:prstClr val="black"/>
                </a:solidFill>
              </a:rPr>
              <a:t>에서 데이터 불러오기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endParaRPr lang="ko-KR" altLang="en-US" sz="1100" dirty="0">
              <a:solidFill>
                <a:prstClr val="black"/>
              </a:solidFill>
            </a:endParaRPr>
          </a:p>
          <a:p>
            <a:endParaRPr lang="ko-KR" altLang="en-US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86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FDBBC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508569"/>
            <a:ext cx="69874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유재인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382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CEO / CTO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026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2160000"/>
            <a:ext cx="5579532" cy="250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4320000"/>
            <a:ext cx="55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356170" y="1863888"/>
            <a:ext cx="5547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P</a:t>
            </a:r>
            <a:r>
              <a:rPr lang="en-US" altLang="ko-KR" sz="1200" dirty="0" smtClean="0">
                <a:solidFill>
                  <a:prstClr val="black"/>
                </a:solidFill>
              </a:rPr>
              <a:t>roject</a:t>
            </a:r>
            <a:r>
              <a:rPr lang="ko-KR" altLang="en-US" sz="1200" dirty="0" smtClean="0">
                <a:solidFill>
                  <a:prstClr val="black"/>
                </a:solidFill>
              </a:rPr>
              <a:t>명                                                                                                              </a:t>
            </a:r>
            <a:r>
              <a:rPr lang="en-US" altLang="ko-KR" sz="1200" dirty="0" smtClean="0">
                <a:solidFill>
                  <a:prstClr val="black"/>
                </a:solidFill>
              </a:rPr>
              <a:t>PM </a:t>
            </a:r>
            <a:r>
              <a:rPr lang="ko-KR" altLang="en-US" sz="1200" dirty="0" smtClean="0">
                <a:solidFill>
                  <a:prstClr val="black"/>
                </a:solidFill>
              </a:rPr>
              <a:t>직책 이름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00648" y="2413690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00647" y="2410295"/>
            <a:ext cx="5503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</a:rPr>
              <a:t>Project </a:t>
            </a:r>
            <a:r>
              <a:rPr lang="ko-KR" altLang="en-US" sz="1200" dirty="0" smtClean="0">
                <a:solidFill>
                  <a:prstClr val="black"/>
                </a:solidFill>
              </a:rPr>
              <a:t>시작일                                                                                                                종료일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56164" y="4022967"/>
            <a:ext cx="5547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P</a:t>
            </a:r>
            <a:r>
              <a:rPr lang="en-US" altLang="ko-KR" sz="1200" dirty="0" smtClean="0">
                <a:solidFill>
                  <a:prstClr val="black"/>
                </a:solidFill>
              </a:rPr>
              <a:t>roject</a:t>
            </a:r>
            <a:r>
              <a:rPr lang="ko-KR" altLang="en-US" sz="1200" dirty="0" smtClean="0">
                <a:solidFill>
                  <a:prstClr val="black"/>
                </a:solidFill>
              </a:rPr>
              <a:t>명                                                                                                              </a:t>
            </a:r>
            <a:r>
              <a:rPr lang="en-US" altLang="ko-KR" sz="1200" dirty="0" smtClean="0">
                <a:solidFill>
                  <a:prstClr val="black"/>
                </a:solidFill>
              </a:rPr>
              <a:t>PM </a:t>
            </a:r>
            <a:r>
              <a:rPr lang="ko-KR" altLang="en-US" sz="1200" dirty="0" smtClean="0">
                <a:solidFill>
                  <a:prstClr val="black"/>
                </a:solidFill>
              </a:rPr>
              <a:t>직책 이름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00642" y="4572769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00641" y="4569374"/>
            <a:ext cx="5503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</a:rPr>
              <a:t>Project </a:t>
            </a:r>
            <a:r>
              <a:rPr lang="ko-KR" altLang="en-US" sz="1200" dirty="0" smtClean="0">
                <a:solidFill>
                  <a:prstClr val="black"/>
                </a:solidFill>
              </a:rPr>
              <a:t>시작일                                                                                                                종료일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0641" y="2823643"/>
            <a:ext cx="5503351" cy="646331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dirty="0" smtClean="0">
                <a:solidFill>
                  <a:prstClr val="black"/>
                </a:solidFill>
              </a:rPr>
              <a:t>프로젝트 상세 표시 위한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algn="ctr"/>
            <a:r>
              <a:rPr lang="ko-KR" altLang="en-US" dirty="0" smtClean="0">
                <a:solidFill>
                  <a:prstClr val="black"/>
                </a:solidFill>
              </a:rPr>
              <a:t>각종 차트 영역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8493" y="4959409"/>
            <a:ext cx="5503351" cy="646331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dirty="0" smtClean="0">
                <a:solidFill>
                  <a:prstClr val="black"/>
                </a:solidFill>
              </a:rPr>
              <a:t>프로젝트 상세 표시 위한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algn="ctr"/>
            <a:r>
              <a:rPr lang="ko-KR" altLang="en-US" dirty="0" smtClean="0">
                <a:solidFill>
                  <a:prstClr val="black"/>
                </a:solidFill>
              </a:rPr>
              <a:t>각종 차트 영역</a:t>
            </a:r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6383603" y="1246463"/>
            <a:ext cx="2694495" cy="430887"/>
            <a:chOff x="6383603" y="999325"/>
            <a:chExt cx="2694495" cy="430887"/>
          </a:xfrm>
        </p:grpSpPr>
        <p:sp>
          <p:nvSpPr>
            <p:cNvPr id="2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프로젝트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게이지바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진행 정도에 따른 게이지 변경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380359" y="2275488"/>
            <a:ext cx="2694495" cy="769441"/>
            <a:chOff x="6383603" y="999325"/>
            <a:chExt cx="2694495" cy="769441"/>
          </a:xfrm>
        </p:grpSpPr>
        <p:sp>
          <p:nvSpPr>
            <p:cNvPr id="2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각종 차트 영역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프로젝트의 상세 내용을 한 페이지에 확인할 수 있도록 각종 차트를 구현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29" name="직사각형 16"/>
          <p:cNvSpPr/>
          <p:nvPr/>
        </p:nvSpPr>
        <p:spPr>
          <a:xfrm>
            <a:off x="153435" y="189275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53434" y="258777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309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PM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027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00" y="3240000"/>
            <a:ext cx="3960000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00" y="4320000"/>
            <a:ext cx="3960000" cy="1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356170" y="1381269"/>
            <a:ext cx="5547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Project</a:t>
            </a:r>
            <a:r>
              <a:rPr lang="ko-KR" altLang="en-US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전체 진행률                                                                                                              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00648" y="1931071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00647" y="1927676"/>
            <a:ext cx="5503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</a:rPr>
              <a:t>Project </a:t>
            </a:r>
            <a:r>
              <a:rPr lang="ko-KR" altLang="en-US" sz="1200" dirty="0" smtClean="0">
                <a:solidFill>
                  <a:prstClr val="black"/>
                </a:solidFill>
              </a:rPr>
              <a:t>시작일                                                                                                                종료일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pic>
        <p:nvPicPr>
          <p:cNvPr id="25" name="Pictur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00" y="5400000"/>
            <a:ext cx="3960000" cy="250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84" y="1675807"/>
            <a:ext cx="540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468000" y="3240000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smtClean="0">
                <a:solidFill>
                  <a:prstClr val="black"/>
                </a:solidFill>
              </a:rPr>
              <a:t>팀원 </a:t>
            </a:r>
            <a:r>
              <a:rPr lang="ko-KR" altLang="en-US" sz="1200">
                <a:solidFill>
                  <a:prstClr val="black"/>
                </a:solidFill>
              </a:rPr>
              <a:t>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68000" y="4320000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smtClean="0">
                <a:solidFill>
                  <a:prstClr val="black"/>
                </a:solidFill>
              </a:rPr>
              <a:t>팀원 </a:t>
            </a:r>
            <a:r>
              <a:rPr lang="ko-KR" altLang="en-US" sz="1200">
                <a:solidFill>
                  <a:prstClr val="black"/>
                </a:solidFill>
              </a:rPr>
              <a:t>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8000" y="5400000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smtClean="0">
                <a:solidFill>
                  <a:prstClr val="black"/>
                </a:solidFill>
              </a:rPr>
              <a:t>팀원 </a:t>
            </a:r>
            <a:r>
              <a:rPr lang="ko-KR" altLang="en-US" sz="1200">
                <a:solidFill>
                  <a:prstClr val="black"/>
                </a:solidFill>
              </a:rPr>
              <a:t>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6383603" y="1378267"/>
            <a:ext cx="2694495" cy="430887"/>
            <a:chOff x="6383603" y="999325"/>
            <a:chExt cx="2694495" cy="430887"/>
          </a:xfrm>
        </p:grpSpPr>
        <p:sp>
          <p:nvSpPr>
            <p:cNvPr id="2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프로젝트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게이지바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프로젝트의 진행 정도 표시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380359" y="2514384"/>
            <a:ext cx="2694495" cy="430887"/>
            <a:chOff x="6383603" y="999325"/>
            <a:chExt cx="2694495" cy="430887"/>
          </a:xfrm>
        </p:grpSpPr>
        <p:sp>
          <p:nvSpPr>
            <p:cNvPr id="2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팀원 별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게이지바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각 팀원 별 진행 정도 표시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26" name="직사각형 16"/>
          <p:cNvSpPr/>
          <p:nvPr/>
        </p:nvSpPr>
        <p:spPr>
          <a:xfrm>
            <a:off x="141823" y="137787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68715" y="310585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599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6170" y="1381269"/>
            <a:ext cx="5547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Project</a:t>
            </a:r>
            <a:r>
              <a:rPr lang="ko-KR" altLang="en-US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전체 진행률                                                                                                              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00648" y="1931071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0647" y="1927676"/>
            <a:ext cx="5503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</a:rPr>
              <a:t>Project </a:t>
            </a:r>
            <a:r>
              <a:rPr lang="ko-KR" altLang="en-US" sz="1200" dirty="0" smtClean="0">
                <a:solidFill>
                  <a:prstClr val="black"/>
                </a:solidFill>
              </a:rPr>
              <a:t>시작일                                                                                                                종료일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pic>
        <p:nvPicPr>
          <p:cNvPr id="29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84" y="1675807"/>
            <a:ext cx="540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00" y="3240000"/>
            <a:ext cx="3960000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00" y="4320000"/>
            <a:ext cx="3960000" cy="1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00" y="5400000"/>
            <a:ext cx="3960000" cy="250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468000" y="3240000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업</a:t>
            </a:r>
            <a:r>
              <a:rPr lang="ko-KR" altLang="en-US" sz="1200" dirty="0">
                <a:solidFill>
                  <a:prstClr val="black"/>
                </a:solidFill>
              </a:rPr>
              <a:t>무</a:t>
            </a:r>
            <a:r>
              <a:rPr lang="ko-KR" altLang="en-US" sz="1200" dirty="0" smtClean="0">
                <a:solidFill>
                  <a:prstClr val="black"/>
                </a:solidFill>
              </a:rPr>
              <a:t> </a:t>
            </a:r>
            <a:r>
              <a:rPr lang="ko-KR" altLang="en-US" sz="1200" dirty="0">
                <a:solidFill>
                  <a:prstClr val="black"/>
                </a:solidFill>
              </a:rPr>
              <a:t>명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68000" y="4320000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업</a:t>
            </a:r>
            <a:r>
              <a:rPr lang="ko-KR" altLang="en-US" sz="1200" dirty="0">
                <a:solidFill>
                  <a:prstClr val="black"/>
                </a:solidFill>
              </a:rPr>
              <a:t>무</a:t>
            </a:r>
            <a:r>
              <a:rPr lang="ko-KR" altLang="en-US" sz="1200" dirty="0" smtClean="0">
                <a:solidFill>
                  <a:prstClr val="black"/>
                </a:solidFill>
              </a:rPr>
              <a:t> </a:t>
            </a:r>
            <a:r>
              <a:rPr lang="ko-KR" altLang="en-US" sz="1200" dirty="0">
                <a:solidFill>
                  <a:prstClr val="black"/>
                </a:solidFill>
              </a:rPr>
              <a:t>명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68000" y="5400000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업</a:t>
            </a:r>
            <a:r>
              <a:rPr lang="ko-KR" altLang="en-US" sz="1200" dirty="0">
                <a:solidFill>
                  <a:prstClr val="black"/>
                </a:solidFill>
              </a:rPr>
              <a:t>무</a:t>
            </a:r>
            <a:r>
              <a:rPr lang="ko-KR" altLang="en-US" sz="1200" dirty="0" smtClean="0">
                <a:solidFill>
                  <a:prstClr val="black"/>
                </a:solidFill>
              </a:rPr>
              <a:t> </a:t>
            </a:r>
            <a:r>
              <a:rPr lang="ko-KR" altLang="en-US" sz="1200" dirty="0">
                <a:solidFill>
                  <a:prstClr val="black"/>
                </a:solidFill>
              </a:rPr>
              <a:t>명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944000" y="3492000"/>
            <a:ext cx="3999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시작일                                                                                   종료일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44000" y="4572000"/>
            <a:ext cx="3999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시작일                                                                                   종료일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944000" y="5652000"/>
            <a:ext cx="3999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시작일                                                                                   종료일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6383603" y="1477121"/>
            <a:ext cx="2694495" cy="430887"/>
            <a:chOff x="6383603" y="999325"/>
            <a:chExt cx="2694495" cy="430887"/>
          </a:xfrm>
        </p:grpSpPr>
        <p:sp>
          <p:nvSpPr>
            <p:cNvPr id="42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프로젝트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게이지바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프로젝트의 진행 정도 표시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6380359" y="2852135"/>
            <a:ext cx="2694495" cy="430887"/>
            <a:chOff x="6383603" y="1007563"/>
            <a:chExt cx="2694495" cy="430887"/>
          </a:xfrm>
        </p:grpSpPr>
        <p:sp>
          <p:nvSpPr>
            <p:cNvPr id="45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657268" y="1007563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업무 별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게이지바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각 업무 별 진행 정도 표시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47" name="직사각형 16"/>
          <p:cNvSpPr/>
          <p:nvPr/>
        </p:nvSpPr>
        <p:spPr>
          <a:xfrm>
            <a:off x="141823" y="137787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68715" y="310585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5851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97707" y="185350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5" y="1075037"/>
            <a:ext cx="8962769" cy="504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1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>
            <a:alpha val="7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721501" y="2786332"/>
            <a:ext cx="3820145" cy="1337094"/>
          </a:xfrm>
          <a:prstGeom prst="rect">
            <a:avLst/>
          </a:prstGeom>
          <a:solidFill>
            <a:srgbClr val="FDBBC1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346385" y="2950565"/>
            <a:ext cx="4570377" cy="1107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4800" dirty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en-US" altLang="ko-KR" sz="4800" dirty="0">
              <a:solidFill>
                <a:prstClr val="black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 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516" y="1850433"/>
            <a:ext cx="2508114" cy="93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3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FDBBC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508569"/>
            <a:ext cx="69874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김진수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221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100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로그인 </a:t>
            </a:r>
            <a:r>
              <a:rPr lang="en-US" altLang="ko-KR" sz="1100" dirty="0" smtClean="0">
                <a:solidFill>
                  <a:prstClr val="black"/>
                </a:solidFill>
              </a:rPr>
              <a:t>&amp;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메인화면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166718" y="1883138"/>
            <a:ext cx="1727472" cy="8231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회사명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51610" y="3388093"/>
            <a:ext cx="1806944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151610" y="3941458"/>
            <a:ext cx="1806944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비밀번호 입력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151610" y="4702346"/>
            <a:ext cx="1806944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로그인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151610" y="5196768"/>
            <a:ext cx="1806944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회원 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154766" y="4440645"/>
            <a:ext cx="1074465" cy="1879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저장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156990" y="5667862"/>
            <a:ext cx="1006339" cy="1944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000" dirty="0">
                <a:solidFill>
                  <a:prstClr val="black"/>
                </a:solidFill>
              </a:rPr>
              <a:t>찾기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192068" y="5659624"/>
            <a:ext cx="1026228" cy="225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prstClr val="black"/>
                </a:solidFill>
              </a:rPr>
              <a:t>비밀번호 </a:t>
            </a:r>
            <a:r>
              <a:rPr lang="ko-KR" altLang="en-US" sz="1000" dirty="0" smtClean="0">
                <a:solidFill>
                  <a:prstClr val="black"/>
                </a:solidFill>
              </a:rPr>
              <a:t>찾기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37253" y="2793220"/>
            <a:ext cx="218640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black"/>
                </a:solidFill>
              </a:rPr>
              <a:t>Project Management System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1" name="직사각형 16"/>
          <p:cNvSpPr/>
          <p:nvPr/>
        </p:nvSpPr>
        <p:spPr>
          <a:xfrm>
            <a:off x="1784056" y="21412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781488" y="344601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7" name="직사각형 16"/>
          <p:cNvSpPr/>
          <p:nvPr/>
        </p:nvSpPr>
        <p:spPr>
          <a:xfrm>
            <a:off x="1781488" y="40004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784055" y="283630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9" name="직사각형 16"/>
          <p:cNvSpPr/>
          <p:nvPr/>
        </p:nvSpPr>
        <p:spPr>
          <a:xfrm>
            <a:off x="1786738" y="441688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5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40" name="직사각형 16"/>
          <p:cNvSpPr/>
          <p:nvPr/>
        </p:nvSpPr>
        <p:spPr>
          <a:xfrm>
            <a:off x="1781488" y="476327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6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41" name="직사각형 16"/>
          <p:cNvSpPr/>
          <p:nvPr/>
        </p:nvSpPr>
        <p:spPr>
          <a:xfrm>
            <a:off x="1781487" y="526206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7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42" name="직사각형 16"/>
          <p:cNvSpPr/>
          <p:nvPr/>
        </p:nvSpPr>
        <p:spPr>
          <a:xfrm>
            <a:off x="1781487" y="562883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8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44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회사명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6380359" y="1550554"/>
            <a:ext cx="2694495" cy="430887"/>
            <a:chOff x="6383603" y="999325"/>
            <a:chExt cx="2694495" cy="430887"/>
          </a:xfrm>
        </p:grpSpPr>
        <p:sp>
          <p:nvSpPr>
            <p:cNvPr id="4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P.M.S</a:t>
              </a: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380356" y="2105030"/>
            <a:ext cx="2694495" cy="430887"/>
            <a:chOff x="6383603" y="999325"/>
            <a:chExt cx="2694495" cy="430887"/>
          </a:xfrm>
        </p:grpSpPr>
        <p:sp>
          <p:nvSpPr>
            <p:cNvPr id="5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380356" y="2656259"/>
            <a:ext cx="2694495" cy="430887"/>
            <a:chOff x="6383603" y="999325"/>
            <a:chExt cx="2694495" cy="430887"/>
          </a:xfrm>
        </p:grpSpPr>
        <p:sp>
          <p:nvSpPr>
            <p:cNvPr id="5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6377112" y="3178310"/>
            <a:ext cx="2694495" cy="430887"/>
            <a:chOff x="6383603" y="999325"/>
            <a:chExt cx="2694495" cy="430887"/>
          </a:xfrm>
        </p:grpSpPr>
        <p:sp>
          <p:nvSpPr>
            <p:cNvPr id="56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저장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체크박스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6383603" y="4848627"/>
            <a:ext cx="2694495" cy="430887"/>
            <a:chOff x="6383603" y="999325"/>
            <a:chExt cx="2694495" cy="430887"/>
          </a:xfrm>
        </p:grpSpPr>
        <p:sp>
          <p:nvSpPr>
            <p:cNvPr id="59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8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6375763" y="4276220"/>
            <a:ext cx="2694495" cy="430887"/>
            <a:chOff x="6383603" y="999325"/>
            <a:chExt cx="2694495" cy="430887"/>
          </a:xfrm>
        </p:grpSpPr>
        <p:sp>
          <p:nvSpPr>
            <p:cNvPr id="62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7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회원 등록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6383603" y="3721169"/>
            <a:ext cx="2694495" cy="430887"/>
            <a:chOff x="6383603" y="999325"/>
            <a:chExt cx="2694495" cy="430887"/>
          </a:xfrm>
        </p:grpSpPr>
        <p:sp>
          <p:nvSpPr>
            <p:cNvPr id="65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6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로그인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 버튼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67" name="직사각형 66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로그인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458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사원정보의 이름</a:t>
            </a:r>
            <a:r>
              <a:rPr lang="en-US" altLang="ko-KR" sz="1100" dirty="0">
                <a:solidFill>
                  <a:prstClr val="black"/>
                </a:solidFill>
              </a:rPr>
              <a:t> &amp; </a:t>
            </a:r>
            <a:r>
              <a:rPr lang="ko-KR" altLang="en-US" sz="1100" dirty="0" err="1">
                <a:solidFill>
                  <a:prstClr val="black"/>
                </a:solidFill>
              </a:rPr>
              <a:t>이메일로</a:t>
            </a:r>
            <a:r>
              <a:rPr lang="ko-KR" altLang="en-US" sz="1100" dirty="0">
                <a:solidFill>
                  <a:prstClr val="black"/>
                </a:solidFill>
              </a:rPr>
              <a:t> 사원번호 찾기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346288" y="2338023"/>
            <a:ext cx="1444639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찾기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941162" y="3289850"/>
            <a:ext cx="218640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이름 입력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941162" y="4125415"/>
            <a:ext cx="218640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prstClr val="black"/>
                </a:solidFill>
              </a:rPr>
              <a:t>이메일</a:t>
            </a:r>
            <a:r>
              <a:rPr lang="ko-KR" altLang="en-US" sz="1100" dirty="0">
                <a:solidFill>
                  <a:prstClr val="black"/>
                </a:solidFill>
              </a:rPr>
              <a:t> 입력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941162" y="4676891"/>
            <a:ext cx="218640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확인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945055" y="2974151"/>
            <a:ext cx="745943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이름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945055" y="3810430"/>
            <a:ext cx="745943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prstClr val="black"/>
                </a:solidFill>
              </a:rPr>
              <a:t>이메일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7" name="직사각형 16"/>
          <p:cNvSpPr/>
          <p:nvPr/>
        </p:nvSpPr>
        <p:spPr>
          <a:xfrm>
            <a:off x="3819695" y="24490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819695" y="422039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9" name="직사각형 16"/>
          <p:cNvSpPr/>
          <p:nvPr/>
        </p:nvSpPr>
        <p:spPr>
          <a:xfrm>
            <a:off x="3819695" y="477187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819695" y="338483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3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380359" y="1550554"/>
            <a:ext cx="2694495" cy="769441"/>
            <a:chOff x="6383603" y="999325"/>
            <a:chExt cx="2694495" cy="769441"/>
          </a:xfrm>
        </p:grpSpPr>
        <p:sp>
          <p:nvSpPr>
            <p:cNvPr id="4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380356" y="2562234"/>
            <a:ext cx="2694495" cy="769441"/>
            <a:chOff x="6383603" y="999325"/>
            <a:chExt cx="2694495" cy="769441"/>
          </a:xfrm>
        </p:grpSpPr>
        <p:sp>
          <p:nvSpPr>
            <p:cNvPr id="4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380356" y="3599845"/>
            <a:ext cx="2694495" cy="600164"/>
            <a:chOff x="6383603" y="999325"/>
            <a:chExt cx="2694495" cy="600164"/>
          </a:xfrm>
        </p:grpSpPr>
        <p:sp>
          <p:nvSpPr>
            <p:cNvPr id="46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확인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일치하는 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사원번호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사원번호찾기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- 1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72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이름</a:t>
            </a:r>
            <a:r>
              <a:rPr lang="en-US" altLang="ko-KR" sz="1100" dirty="0">
                <a:solidFill>
                  <a:prstClr val="black"/>
                </a:solidFill>
              </a:rPr>
              <a:t> &amp; </a:t>
            </a:r>
            <a:r>
              <a:rPr lang="ko-KR" altLang="en-US" sz="1100" dirty="0" err="1">
                <a:solidFill>
                  <a:prstClr val="black"/>
                </a:solidFill>
              </a:rPr>
              <a:t>이메일이</a:t>
            </a:r>
            <a:r>
              <a:rPr lang="ko-KR" altLang="en-US" sz="1100" dirty="0">
                <a:solidFill>
                  <a:prstClr val="black"/>
                </a:solidFill>
              </a:rPr>
              <a:t> 일치하는 사원번호 출력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361718" y="2305042"/>
            <a:ext cx="1444639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찾기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825084" y="2922525"/>
            <a:ext cx="981034" cy="3433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828341" y="3361805"/>
            <a:ext cx="2419556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출력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843581" y="3977004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로그인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45077" y="4539888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비밀번호 찾기</a:t>
            </a:r>
          </a:p>
        </p:txBody>
      </p:sp>
      <p:sp>
        <p:nvSpPr>
          <p:cNvPr id="25" name="직사각형 16"/>
          <p:cNvSpPr/>
          <p:nvPr/>
        </p:nvSpPr>
        <p:spPr>
          <a:xfrm>
            <a:off x="3904029" y="240780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904029" y="405802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8" name="직사각형 16"/>
          <p:cNvSpPr/>
          <p:nvPr/>
        </p:nvSpPr>
        <p:spPr>
          <a:xfrm>
            <a:off x="3904029" y="462657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3904029" y="332712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3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6380359" y="1550554"/>
            <a:ext cx="2694495" cy="769441"/>
            <a:chOff x="6383603" y="999325"/>
            <a:chExt cx="2694495" cy="769441"/>
          </a:xfrm>
        </p:grpSpPr>
        <p:sp>
          <p:nvSpPr>
            <p:cNvPr id="39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일치하는 사원번호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380356" y="2571962"/>
            <a:ext cx="2694495" cy="430887"/>
            <a:chOff x="6383603" y="1028509"/>
            <a:chExt cx="2694495" cy="430887"/>
          </a:xfrm>
        </p:grpSpPr>
        <p:sp>
          <p:nvSpPr>
            <p:cNvPr id="42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657268" y="1028509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로그인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메인화면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이동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6380356" y="3152374"/>
            <a:ext cx="2694495" cy="430887"/>
            <a:chOff x="6383603" y="999325"/>
            <a:chExt cx="2694495" cy="430887"/>
          </a:xfrm>
        </p:grpSpPr>
        <p:sp>
          <p:nvSpPr>
            <p:cNvPr id="45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사원번호찾기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- 2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431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6" y="772093"/>
            <a:ext cx="46743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사원번호</a:t>
            </a:r>
            <a:r>
              <a:rPr lang="en-US" altLang="ko-KR" sz="1100" dirty="0">
                <a:solidFill>
                  <a:prstClr val="black"/>
                </a:solidFill>
              </a:rPr>
              <a:t> &amp; </a:t>
            </a:r>
            <a:r>
              <a:rPr lang="ko-KR" altLang="en-US" sz="1100" dirty="0">
                <a:solidFill>
                  <a:prstClr val="black"/>
                </a:solidFill>
              </a:rPr>
              <a:t>이름</a:t>
            </a:r>
            <a:r>
              <a:rPr lang="en-US" altLang="ko-KR" sz="1100" dirty="0">
                <a:solidFill>
                  <a:prstClr val="black"/>
                </a:solidFill>
              </a:rPr>
              <a:t> &amp; </a:t>
            </a:r>
            <a:r>
              <a:rPr lang="ko-KR" altLang="en-US" sz="1100" dirty="0" err="1">
                <a:solidFill>
                  <a:prstClr val="black"/>
                </a:solidFill>
              </a:rPr>
              <a:t>이메일이</a:t>
            </a:r>
            <a:r>
              <a:rPr lang="ko-KR" altLang="en-US" sz="1100" dirty="0">
                <a:solidFill>
                  <a:prstClr val="black"/>
                </a:solidFill>
              </a:rPr>
              <a:t> 일치하면 비밀번호 </a:t>
            </a:r>
            <a:r>
              <a:rPr lang="ko-KR" altLang="en-US" sz="1100" dirty="0" smtClean="0">
                <a:solidFill>
                  <a:prstClr val="black"/>
                </a:solidFill>
              </a:rPr>
              <a:t>재설정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277148" y="1870114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비밀번호 찾기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834934" y="2726691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834934" y="4513132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prstClr val="black"/>
                </a:solidFill>
              </a:rPr>
              <a:t>이메일</a:t>
            </a:r>
            <a:r>
              <a:rPr lang="ko-KR" altLang="en-US" sz="1100" dirty="0">
                <a:solidFill>
                  <a:prstClr val="black"/>
                </a:solidFill>
              </a:rPr>
              <a:t> 입력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834934" y="5320589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변경하기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41142" y="2410992"/>
            <a:ext cx="989608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41142" y="4198147"/>
            <a:ext cx="989608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prstClr val="black"/>
                </a:solidFill>
              </a:rPr>
              <a:t>이메일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834934" y="3625238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841142" y="3309539"/>
            <a:ext cx="989608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837546" y="5003289"/>
            <a:ext cx="1439453" cy="239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인증번호 입력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342901" y="4989701"/>
            <a:ext cx="898337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전송</a:t>
            </a:r>
            <a:r>
              <a:rPr lang="en-US" altLang="ko-KR" sz="1100" dirty="0" smtClean="0">
                <a:solidFill>
                  <a:prstClr val="black"/>
                </a:solidFill>
              </a:rPr>
              <a:t>/</a:t>
            </a:r>
            <a:r>
              <a:rPr lang="ko-KR" altLang="en-US" sz="1100" dirty="0" smtClean="0">
                <a:solidFill>
                  <a:prstClr val="black"/>
                </a:solidFill>
              </a:rPr>
              <a:t>인증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3" name="직사각형 16"/>
          <p:cNvSpPr/>
          <p:nvPr/>
        </p:nvSpPr>
        <p:spPr>
          <a:xfrm>
            <a:off x="4006905" y="197709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006903" y="361230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8" name="직사각형 16"/>
          <p:cNvSpPr/>
          <p:nvPr/>
        </p:nvSpPr>
        <p:spPr>
          <a:xfrm>
            <a:off x="4006902" y="44939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006904" y="273144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40" name="직사각형 16"/>
          <p:cNvSpPr/>
          <p:nvPr/>
        </p:nvSpPr>
        <p:spPr>
          <a:xfrm>
            <a:off x="4006795" y="497543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41" name="직사각형 16"/>
          <p:cNvSpPr/>
          <p:nvPr/>
        </p:nvSpPr>
        <p:spPr>
          <a:xfrm>
            <a:off x="4006794" y="540834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6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4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380356" y="1547671"/>
            <a:ext cx="2694495" cy="769441"/>
            <a:chOff x="6383603" y="999325"/>
            <a:chExt cx="2694495" cy="769441"/>
          </a:xfrm>
        </p:grpSpPr>
        <p:sp>
          <p:nvSpPr>
            <p:cNvPr id="46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6380356" y="3573910"/>
            <a:ext cx="2694495" cy="769441"/>
            <a:chOff x="6383603" y="999325"/>
            <a:chExt cx="2694495" cy="769441"/>
          </a:xfrm>
        </p:grpSpPr>
        <p:sp>
          <p:nvSpPr>
            <p:cNvPr id="49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6380356" y="4747710"/>
            <a:ext cx="2694495" cy="769441"/>
            <a:chOff x="6383603" y="999325"/>
            <a:chExt cx="2694495" cy="769441"/>
          </a:xfrm>
        </p:grpSpPr>
        <p:sp>
          <p:nvSpPr>
            <p:cNvPr id="52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인증번호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전송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인증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인증번호 전송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인증 버튼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6380356" y="2558312"/>
            <a:ext cx="2694495" cy="769441"/>
            <a:chOff x="6383603" y="999325"/>
            <a:chExt cx="2694495" cy="769441"/>
          </a:xfrm>
        </p:grpSpPr>
        <p:sp>
          <p:nvSpPr>
            <p:cNvPr id="55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6380356" y="5741133"/>
            <a:ext cx="2694495" cy="430887"/>
            <a:chOff x="6383603" y="999325"/>
            <a:chExt cx="2694495" cy="430887"/>
          </a:xfrm>
        </p:grpSpPr>
        <p:sp>
          <p:nvSpPr>
            <p:cNvPr id="58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6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변경하기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 변경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60" name="직사각형 59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비밀번호찾기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- 1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95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 </a:t>
            </a:r>
            <a:r>
              <a:rPr lang="ko-KR" altLang="en-US" sz="1100" dirty="0">
                <a:solidFill>
                  <a:prstClr val="black"/>
                </a:solidFill>
              </a:rPr>
              <a:t>비밀번호 변경하기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282548" y="2291636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비밀번호 찾기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840334" y="3252713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새 비밀번호 입력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840334" y="4107734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새 비밀번호 재입력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840334" y="4659210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변경하기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36814" y="2937014"/>
            <a:ext cx="1361285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새 비밀번호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836814" y="3792749"/>
            <a:ext cx="1361285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새 </a:t>
            </a:r>
            <a:r>
              <a:rPr lang="ko-KR" altLang="en-US" sz="1100">
                <a:solidFill>
                  <a:prstClr val="black"/>
                </a:solidFill>
              </a:rPr>
              <a:t>비밀번호 확인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7" name="직사각형 16"/>
          <p:cNvSpPr/>
          <p:nvPr/>
        </p:nvSpPr>
        <p:spPr>
          <a:xfrm>
            <a:off x="3929318" y="236480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933035" y="408118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9" name="직사각형 16"/>
          <p:cNvSpPr/>
          <p:nvPr/>
        </p:nvSpPr>
        <p:spPr>
          <a:xfrm>
            <a:off x="3929317" y="471629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931414" y="322936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3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380356" y="1547671"/>
            <a:ext cx="2694495" cy="769441"/>
            <a:chOff x="6383603" y="999325"/>
            <a:chExt cx="2694495" cy="769441"/>
          </a:xfrm>
        </p:grpSpPr>
        <p:sp>
          <p:nvSpPr>
            <p:cNvPr id="4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새 비밀번호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새 비밀번호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380356" y="3573910"/>
            <a:ext cx="2694495" cy="600164"/>
            <a:chOff x="6383603" y="999325"/>
            <a:chExt cx="2694495" cy="600164"/>
          </a:xfrm>
        </p:grpSpPr>
        <p:sp>
          <p:nvSpPr>
            <p:cNvPr id="4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변경하기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 - </a:t>
              </a:r>
              <a:r>
                <a:rPr lang="ko-KR" altLang="en-US" sz="1100" dirty="0">
                  <a:solidFill>
                    <a:prstClr val="black"/>
                  </a:solidFill>
                </a:rPr>
                <a:t>비밀번호 일치 여부 확인</a:t>
              </a:r>
              <a:endParaRPr lang="en-US" altLang="ko-KR" sz="1100" dirty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 - </a:t>
              </a:r>
              <a:r>
                <a:rPr lang="ko-KR" altLang="en-US" sz="1100" dirty="0">
                  <a:solidFill>
                    <a:prstClr val="black"/>
                  </a:solidFill>
                </a:rPr>
                <a:t>로그인 페이지 이동</a:t>
              </a: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380356" y="2558312"/>
            <a:ext cx="2694495" cy="769441"/>
            <a:chOff x="6383603" y="999325"/>
            <a:chExt cx="2694495" cy="769441"/>
          </a:xfrm>
        </p:grpSpPr>
        <p:sp>
          <p:nvSpPr>
            <p:cNvPr id="46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새 비밀번호 확인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새 비밀번호 재입력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비밀번호찾기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- 2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763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사원번호</a:t>
            </a:r>
            <a:r>
              <a:rPr lang="en-US" altLang="ko-KR" sz="1100" dirty="0">
                <a:solidFill>
                  <a:prstClr val="black"/>
                </a:solidFill>
              </a:rPr>
              <a:t> &amp; </a:t>
            </a:r>
            <a:r>
              <a:rPr lang="ko-KR" altLang="en-US" sz="1100" dirty="0">
                <a:solidFill>
                  <a:prstClr val="black"/>
                </a:solidFill>
              </a:rPr>
              <a:t>이름으로 회원 등록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356019" y="2338023"/>
            <a:ext cx="1444639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회원 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41573" y="3289850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841573" y="4125415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841573" y="4676891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회원 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38056" y="2974151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38056" y="3810430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7" name="직사각형 16"/>
          <p:cNvSpPr/>
          <p:nvPr/>
        </p:nvSpPr>
        <p:spPr>
          <a:xfrm>
            <a:off x="3916857" y="24141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916857" y="418547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9" name="직사각형 16"/>
          <p:cNvSpPr/>
          <p:nvPr/>
        </p:nvSpPr>
        <p:spPr>
          <a:xfrm>
            <a:off x="3916857" y="473695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916857" y="334991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3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회원 등록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380359" y="1550554"/>
            <a:ext cx="2694495" cy="769441"/>
            <a:chOff x="6383603" y="999325"/>
            <a:chExt cx="2694495" cy="769441"/>
          </a:xfrm>
        </p:grpSpPr>
        <p:sp>
          <p:nvSpPr>
            <p:cNvPr id="4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380356" y="2562234"/>
            <a:ext cx="2694495" cy="769441"/>
            <a:chOff x="6383603" y="999325"/>
            <a:chExt cx="2694495" cy="769441"/>
          </a:xfrm>
        </p:grpSpPr>
        <p:sp>
          <p:nvSpPr>
            <p:cNvPr id="4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380356" y="3599845"/>
            <a:ext cx="2694495" cy="600164"/>
            <a:chOff x="6383603" y="999325"/>
            <a:chExt cx="2694495" cy="600164"/>
          </a:xfrm>
        </p:grpSpPr>
        <p:sp>
          <p:nvSpPr>
            <p:cNvPr id="46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회원 등록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이름이 일치하면 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</a:t>
              </a:r>
              <a:r>
                <a:rPr lang="ko-KR" altLang="en-US" sz="1100" dirty="0">
                  <a:solidFill>
                    <a:prstClr val="black"/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회원 등록 페이지로 이동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회원 등록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-1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205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회원 등록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-2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회원 등록 정보 입력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308135" y="1483797"/>
            <a:ext cx="1444639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회원 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937253" y="2433768"/>
            <a:ext cx="218640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941148" y="2105180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937253" y="3241137"/>
            <a:ext cx="218640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비밀번호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941148" y="2926152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937253" y="5007679"/>
            <a:ext cx="218640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희망 연락처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933898" y="4692694"/>
            <a:ext cx="1314692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희망 연락처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937253" y="3735667"/>
            <a:ext cx="218640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 재입력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148392" y="4216583"/>
            <a:ext cx="986707" cy="4023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일치 확인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867152" y="5751158"/>
            <a:ext cx="2326605" cy="402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회원 </a:t>
            </a:r>
            <a:r>
              <a:rPr lang="ko-KR" altLang="en-US" sz="1100" dirty="0" smtClean="0">
                <a:solidFill>
                  <a:prstClr val="black"/>
                </a:solidFill>
              </a:rPr>
              <a:t>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805769" y="5498729"/>
            <a:ext cx="612667" cy="1876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핸드폰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461165" y="5494406"/>
            <a:ext cx="673934" cy="1876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prstClr val="black"/>
                </a:solidFill>
              </a:rPr>
              <a:t>이메일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8" name="직사각형 16"/>
          <p:cNvSpPr/>
          <p:nvPr/>
        </p:nvSpPr>
        <p:spPr>
          <a:xfrm>
            <a:off x="3848489" y="158177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848487" y="321699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40" name="직사각형 16"/>
          <p:cNvSpPr/>
          <p:nvPr/>
        </p:nvSpPr>
        <p:spPr>
          <a:xfrm>
            <a:off x="3995573" y="481111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3848488" y="233612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42" name="직사각형 16"/>
          <p:cNvSpPr/>
          <p:nvPr/>
        </p:nvSpPr>
        <p:spPr>
          <a:xfrm>
            <a:off x="3995466" y="529255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43" name="직사각형 16"/>
          <p:cNvSpPr/>
          <p:nvPr/>
        </p:nvSpPr>
        <p:spPr>
          <a:xfrm>
            <a:off x="3995465" y="572547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6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45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6380356" y="1547671"/>
            <a:ext cx="2694495" cy="769441"/>
            <a:chOff x="6383603" y="999325"/>
            <a:chExt cx="2694495" cy="769441"/>
          </a:xfrm>
        </p:grpSpPr>
        <p:sp>
          <p:nvSpPr>
            <p:cNvPr id="48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6380356" y="3573910"/>
            <a:ext cx="2694495" cy="769441"/>
            <a:chOff x="6383603" y="999325"/>
            <a:chExt cx="2694495" cy="769441"/>
          </a:xfrm>
        </p:grpSpPr>
        <p:sp>
          <p:nvSpPr>
            <p:cNvPr id="5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6380356" y="4747710"/>
            <a:ext cx="2694495" cy="769441"/>
            <a:chOff x="6383603" y="999325"/>
            <a:chExt cx="2694495" cy="769441"/>
          </a:xfrm>
        </p:grpSpPr>
        <p:sp>
          <p:nvSpPr>
            <p:cNvPr id="54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인증번호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전송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인증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인증번호 전송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인증 버튼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6380356" y="2558312"/>
            <a:ext cx="2694495" cy="769441"/>
            <a:chOff x="6383603" y="999325"/>
            <a:chExt cx="2694495" cy="769441"/>
          </a:xfrm>
        </p:grpSpPr>
        <p:sp>
          <p:nvSpPr>
            <p:cNvPr id="5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6380356" y="5741133"/>
            <a:ext cx="2694495" cy="430887"/>
            <a:chOff x="6383603" y="999325"/>
            <a:chExt cx="2694495" cy="430887"/>
          </a:xfrm>
        </p:grpSpPr>
        <p:sp>
          <p:nvSpPr>
            <p:cNvPr id="6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6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변경하기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 변경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095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err="1">
                <a:solidFill>
                  <a:prstClr val="black"/>
                </a:solidFill>
              </a:rPr>
              <a:t>프로젝트명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>
                <a:solidFill>
                  <a:prstClr val="black"/>
                </a:solidFill>
              </a:rPr>
              <a:t>&amp; </a:t>
            </a:r>
            <a:r>
              <a:rPr lang="ko-KR" altLang="en-US" sz="1100" dirty="0">
                <a:solidFill>
                  <a:prstClr val="black"/>
                </a:solidFill>
              </a:rPr>
              <a:t>개인정보</a:t>
            </a:r>
            <a:r>
              <a:rPr lang="en-US" altLang="ko-KR" sz="1100" dirty="0">
                <a:solidFill>
                  <a:prstClr val="black"/>
                </a:solidFill>
              </a:rPr>
              <a:t> &amp; </a:t>
            </a:r>
            <a:r>
              <a:rPr lang="ko-KR" altLang="en-US" sz="1100" dirty="0">
                <a:solidFill>
                  <a:prstClr val="black"/>
                </a:solidFill>
              </a:rPr>
              <a:t>로그아웃 </a:t>
            </a:r>
            <a:r>
              <a:rPr lang="en-US" altLang="ko-KR" sz="1100" dirty="0">
                <a:solidFill>
                  <a:prstClr val="black"/>
                </a:solidFill>
              </a:rPr>
              <a:t>&amp; </a:t>
            </a:r>
            <a:r>
              <a:rPr lang="ko-KR" altLang="en-US" sz="1100" dirty="0">
                <a:solidFill>
                  <a:prstClr val="black"/>
                </a:solidFill>
              </a:rPr>
              <a:t>참여인원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915577" y="1351236"/>
            <a:ext cx="2249211" cy="123632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38238" y="1508446"/>
            <a:ext cx="1803888" cy="3891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프로젝트 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138238" y="1976971"/>
            <a:ext cx="799422" cy="4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개인정보</a:t>
            </a:r>
            <a:endParaRPr lang="en-US" altLang="ko-KR" sz="1100" dirty="0">
              <a:solidFill>
                <a:prstClr val="black"/>
              </a:solidFill>
            </a:endParaRPr>
          </a:p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로그아웃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007776" y="1976971"/>
            <a:ext cx="934350" cy="4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참여인원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algn="ctr"/>
            <a:r>
              <a:rPr lang="en-US" altLang="ko-KR" sz="1100" dirty="0" smtClean="0">
                <a:solidFill>
                  <a:prstClr val="black"/>
                </a:solidFill>
              </a:rPr>
              <a:t>@@</a:t>
            </a:r>
            <a:r>
              <a:rPr lang="ko-KR" altLang="en-US" sz="1100" dirty="0" smtClean="0">
                <a:solidFill>
                  <a:prstClr val="black"/>
                </a:solidFill>
              </a:rPr>
              <a:t>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935034" y="2714598"/>
            <a:ext cx="2249211" cy="373483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각 화면 내용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상단메뉴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6383603" y="1592711"/>
            <a:ext cx="2694495" cy="600164"/>
            <a:chOff x="6383603" y="999325"/>
            <a:chExt cx="2694495" cy="600164"/>
          </a:xfrm>
        </p:grpSpPr>
        <p:sp>
          <p:nvSpPr>
            <p:cNvPr id="28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프로젝트 명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참여하고 있는 프로젝트 명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출력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팀원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팀장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6380359" y="2396859"/>
            <a:ext cx="2694495" cy="1277273"/>
            <a:chOff x="6383603" y="999325"/>
            <a:chExt cx="2694495" cy="1277273"/>
          </a:xfrm>
        </p:grpSpPr>
        <p:sp>
          <p:nvSpPr>
            <p:cNvPr id="3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657268" y="999325"/>
              <a:ext cx="2420830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개인정보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개인정보 페이지 이동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부서명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직책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희망연락처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로그아웃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 세션 정보 제거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 화면으로 이동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6380356" y="4079750"/>
            <a:ext cx="2694495" cy="1107996"/>
            <a:chOff x="6383603" y="999325"/>
            <a:chExt cx="2694495" cy="1107996"/>
          </a:xfrm>
        </p:grpSpPr>
        <p:sp>
          <p:nvSpPr>
            <p:cNvPr id="39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657268" y="999325"/>
              <a:ext cx="242083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참여 인원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프로젝트에 참여한 인원 중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 된 인원 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클릭 하면 참여 인원의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정보 출력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팝업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 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직책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희망연락처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380356" y="5526300"/>
            <a:ext cx="2694495" cy="430887"/>
            <a:chOff x="6383603" y="999325"/>
            <a:chExt cx="2694495" cy="430887"/>
          </a:xfrm>
        </p:grpSpPr>
        <p:sp>
          <p:nvSpPr>
            <p:cNvPr id="42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각 화면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각 화면 내용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45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상단 메뉴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- Include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47" name="직사각형 16"/>
          <p:cNvSpPr/>
          <p:nvPr/>
        </p:nvSpPr>
        <p:spPr>
          <a:xfrm>
            <a:off x="1796758" y="127632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48" name="직사각형 16"/>
          <p:cNvSpPr/>
          <p:nvPr/>
        </p:nvSpPr>
        <p:spPr>
          <a:xfrm>
            <a:off x="1941996" y="156130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49" name="직사각형 16"/>
          <p:cNvSpPr/>
          <p:nvPr/>
        </p:nvSpPr>
        <p:spPr>
          <a:xfrm>
            <a:off x="1931289" y="207238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50" name="직사각형 16"/>
          <p:cNvSpPr/>
          <p:nvPr/>
        </p:nvSpPr>
        <p:spPr>
          <a:xfrm>
            <a:off x="3810086" y="207238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4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51" name="직사각형 16"/>
          <p:cNvSpPr/>
          <p:nvPr/>
        </p:nvSpPr>
        <p:spPr>
          <a:xfrm>
            <a:off x="2264284" y="408978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5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37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메인 레이아웃_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7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9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0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4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5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6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7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목차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6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3623</TotalTime>
  <Words>10783</Words>
  <Application>Microsoft Office PowerPoint</Application>
  <PresentationFormat>화면 슬라이드 쇼(4:3)</PresentationFormat>
  <Paragraphs>3255</Paragraphs>
  <Slides>219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17</vt:i4>
      </vt:variant>
      <vt:variant>
        <vt:lpstr>슬라이드 제목</vt:lpstr>
      </vt:variant>
      <vt:variant>
        <vt:i4>219</vt:i4>
      </vt:variant>
    </vt:vector>
  </HeadingPairs>
  <TitlesOfParts>
    <vt:vector size="246" baseType="lpstr">
      <vt:lpstr>Calibri</vt:lpstr>
      <vt:lpstr>나눔스퀘어_ac</vt:lpstr>
      <vt:lpstr>Arial</vt:lpstr>
      <vt:lpstr>Consolas</vt:lpstr>
      <vt:lpstr>Calibri Light</vt:lpstr>
      <vt:lpstr>타이포_스톰 B</vt:lpstr>
      <vt:lpstr>나눔스퀘어_ac Bold</vt:lpstr>
      <vt:lpstr>Bahnschrift Light SemiCondensed</vt:lpstr>
      <vt:lpstr>나눔스퀘어_ac ExtraBold</vt:lpstr>
      <vt:lpstr>맑은 고딕</vt:lpstr>
      <vt:lpstr>메인 레이아웃_1</vt:lpstr>
      <vt:lpstr>목차 레이아웃</vt:lpstr>
      <vt:lpstr>1_Office 테마</vt:lpstr>
      <vt:lpstr>Office 테마</vt:lpstr>
      <vt:lpstr>2_Office 테마</vt:lpstr>
      <vt:lpstr>3_Office 테마</vt:lpstr>
      <vt:lpstr>4_Office 테마</vt:lpstr>
      <vt:lpstr>5_Office 테마</vt:lpstr>
      <vt:lpstr>6_Office 테마</vt:lpstr>
      <vt:lpstr>7_Office 테마</vt:lpstr>
      <vt:lpstr>9_Office 테마</vt:lpstr>
      <vt:lpstr>10_Office 테마</vt:lpstr>
      <vt:lpstr>13_Office 테마</vt:lpstr>
      <vt:lpstr>14_Office 테마</vt:lpstr>
      <vt:lpstr>15_Office 테마</vt:lpstr>
      <vt:lpstr>16_Office 테마</vt:lpstr>
      <vt:lpstr>17_Office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HANA K.</dc:creator>
  <cp:lastModifiedBy>507-11</cp:lastModifiedBy>
  <cp:revision>355</cp:revision>
  <dcterms:created xsi:type="dcterms:W3CDTF">2020-05-05T13:43:36Z</dcterms:created>
  <dcterms:modified xsi:type="dcterms:W3CDTF">2020-06-05T09:03:33Z</dcterms:modified>
</cp:coreProperties>
</file>